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80"/>
  </p:notesMasterIdLst>
  <p:sldIdLst>
    <p:sldId id="293" r:id="rId3"/>
    <p:sldId id="348" r:id="rId4"/>
    <p:sldId id="311" r:id="rId5"/>
    <p:sldId id="390" r:id="rId6"/>
    <p:sldId id="405" r:id="rId7"/>
    <p:sldId id="394" r:id="rId8"/>
    <p:sldId id="404" r:id="rId9"/>
    <p:sldId id="391" r:id="rId10"/>
    <p:sldId id="393" r:id="rId11"/>
    <p:sldId id="395" r:id="rId12"/>
    <p:sldId id="396" r:id="rId13"/>
    <p:sldId id="397" r:id="rId14"/>
    <p:sldId id="398" r:id="rId15"/>
    <p:sldId id="399" r:id="rId16"/>
    <p:sldId id="401" r:id="rId17"/>
    <p:sldId id="400" r:id="rId18"/>
    <p:sldId id="402" r:id="rId19"/>
    <p:sldId id="392" r:id="rId20"/>
    <p:sldId id="406" r:id="rId21"/>
    <p:sldId id="403" r:id="rId22"/>
    <p:sldId id="407" r:id="rId23"/>
    <p:sldId id="408" r:id="rId24"/>
    <p:sldId id="409" r:id="rId25"/>
    <p:sldId id="410" r:id="rId26"/>
    <p:sldId id="413" r:id="rId27"/>
    <p:sldId id="419" r:id="rId28"/>
    <p:sldId id="414" r:id="rId29"/>
    <p:sldId id="415" r:id="rId30"/>
    <p:sldId id="416" r:id="rId31"/>
    <p:sldId id="420" r:id="rId32"/>
    <p:sldId id="418" r:id="rId33"/>
    <p:sldId id="421" r:id="rId34"/>
    <p:sldId id="411" r:id="rId35"/>
    <p:sldId id="412" r:id="rId36"/>
    <p:sldId id="422" r:id="rId37"/>
    <p:sldId id="388" r:id="rId38"/>
    <p:sldId id="375" r:id="rId39"/>
    <p:sldId id="378" r:id="rId40"/>
    <p:sldId id="379" r:id="rId41"/>
    <p:sldId id="381" r:id="rId42"/>
    <p:sldId id="380" r:id="rId43"/>
    <p:sldId id="377" r:id="rId44"/>
    <p:sldId id="539" r:id="rId45"/>
    <p:sldId id="489" r:id="rId46"/>
    <p:sldId id="490" r:id="rId47"/>
    <p:sldId id="492" r:id="rId48"/>
    <p:sldId id="491" r:id="rId49"/>
    <p:sldId id="545" r:id="rId50"/>
    <p:sldId id="493" r:id="rId51"/>
    <p:sldId id="547" r:id="rId52"/>
    <p:sldId id="548" r:id="rId53"/>
    <p:sldId id="549" r:id="rId54"/>
    <p:sldId id="494" r:id="rId55"/>
    <p:sldId id="541" r:id="rId56"/>
    <p:sldId id="496" r:id="rId57"/>
    <p:sldId id="506" r:id="rId58"/>
    <p:sldId id="507" r:id="rId59"/>
    <p:sldId id="508" r:id="rId60"/>
    <p:sldId id="509" r:id="rId61"/>
    <p:sldId id="510" r:id="rId62"/>
    <p:sldId id="511" r:id="rId63"/>
    <p:sldId id="512" r:id="rId64"/>
    <p:sldId id="513" r:id="rId65"/>
    <p:sldId id="514" r:id="rId66"/>
    <p:sldId id="515" r:id="rId67"/>
    <p:sldId id="516" r:id="rId68"/>
    <p:sldId id="520" r:id="rId69"/>
    <p:sldId id="519" r:id="rId70"/>
    <p:sldId id="517" r:id="rId71"/>
    <p:sldId id="556" r:id="rId72"/>
    <p:sldId id="553" r:id="rId73"/>
    <p:sldId id="557" r:id="rId74"/>
    <p:sldId id="554" r:id="rId75"/>
    <p:sldId id="518" r:id="rId76"/>
    <p:sldId id="555" r:id="rId77"/>
    <p:sldId id="558" r:id="rId78"/>
    <p:sldId id="389" r:id="rId7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C8E1A94-F515-40DC-B96E-C1004262567D}">
          <p14:sldIdLst>
            <p14:sldId id="293"/>
            <p14:sldId id="348"/>
            <p14:sldId id="311"/>
            <p14:sldId id="390"/>
          </p14:sldIdLst>
        </p14:section>
        <p14:section name="Adam" id="{E59BEB28-1C99-4C2B-B82F-132C0B2FFDDC}">
          <p14:sldIdLst>
            <p14:sldId id="405"/>
            <p14:sldId id="394"/>
            <p14:sldId id="404"/>
            <p14:sldId id="391"/>
            <p14:sldId id="393"/>
            <p14:sldId id="395"/>
            <p14:sldId id="396"/>
            <p14:sldId id="397"/>
            <p14:sldId id="398"/>
            <p14:sldId id="399"/>
            <p14:sldId id="401"/>
            <p14:sldId id="400"/>
            <p14:sldId id="402"/>
            <p14:sldId id="392"/>
            <p14:sldId id="406"/>
            <p14:sldId id="403"/>
          </p14:sldIdLst>
        </p14:section>
        <p14:section name="Hyperparameter tuning" id="{0230F4F8-114F-4D19-9BDE-CA557F7FBD43}">
          <p14:sldIdLst>
            <p14:sldId id="407"/>
            <p14:sldId id="408"/>
            <p14:sldId id="409"/>
            <p14:sldId id="410"/>
            <p14:sldId id="413"/>
            <p14:sldId id="419"/>
            <p14:sldId id="414"/>
            <p14:sldId id="415"/>
            <p14:sldId id="416"/>
            <p14:sldId id="420"/>
            <p14:sldId id="418"/>
            <p14:sldId id="421"/>
            <p14:sldId id="411"/>
            <p14:sldId id="412"/>
          </p14:sldIdLst>
        </p14:section>
        <p14:section name="QP" id="{B43BEC2B-5549-4F38-B62C-FB91458202E5}">
          <p14:sldIdLst>
            <p14:sldId id="422"/>
            <p14:sldId id="388"/>
            <p14:sldId id="375"/>
            <p14:sldId id="378"/>
            <p14:sldId id="379"/>
            <p14:sldId id="381"/>
            <p14:sldId id="380"/>
            <p14:sldId id="377"/>
            <p14:sldId id="539"/>
            <p14:sldId id="489"/>
            <p14:sldId id="490"/>
            <p14:sldId id="492"/>
            <p14:sldId id="491"/>
            <p14:sldId id="545"/>
            <p14:sldId id="493"/>
            <p14:sldId id="547"/>
            <p14:sldId id="548"/>
            <p14:sldId id="549"/>
            <p14:sldId id="494"/>
            <p14:sldId id="541"/>
            <p14:sldId id="496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20"/>
            <p14:sldId id="519"/>
            <p14:sldId id="517"/>
            <p14:sldId id="556"/>
            <p14:sldId id="553"/>
            <p14:sldId id="557"/>
            <p14:sldId id="554"/>
            <p14:sldId id="518"/>
            <p14:sldId id="555"/>
          </p14:sldIdLst>
        </p14:section>
        <p14:section name="Conclusion" id="{0312AE06-C19C-4151-9D77-3366B779F6FD}">
          <p14:sldIdLst>
            <p14:sldId id="558"/>
            <p14:sldId id="3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60" y="20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4758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gif>
</file>

<file path=ppt/media/image31.gif>
</file>

<file path=ppt/media/image32.gif>
</file>

<file path=ppt/media/image32.png>
</file>

<file path=ppt/media/image33.png>
</file>

<file path=ppt/media/image34.png>
</file>

<file path=ppt/media/image340.png>
</file>

<file path=ppt/media/image35.png>
</file>

<file path=ppt/media/image36.png>
</file>

<file path=ppt/media/image37.png>
</file>

<file path=ppt/media/image370.png>
</file>

<file path=ppt/media/image38.png>
</file>

<file path=ppt/media/image39.png>
</file>

<file path=ppt/media/image4.png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562BE3-D032-4F3D-9474-CF4D0321DC84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5C752-904B-4F93-87D5-4D9E59CF5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37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24071-12F8-4663-A981-815540059972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49056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157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5907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zigzag path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859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CA" dirty="0"/>
                  <a:t>Converges in 1 step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=1/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CA" dirty="0" smtClean="0"/>
                  <a:t>Converges in 1 step with </a:t>
                </a:r>
                <a:r>
                  <a:rPr lang="en-CA" b="0" i="0" smtClean="0">
                    <a:latin typeface="Cambria Math" panose="02040503050406030204" pitchFamily="18" charset="0"/>
                  </a:rPr>
                  <a:t>𝛼_𝑖=1/𝜆_𝑒</a:t>
                </a:r>
                <a:endParaRPr lang="en-CA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358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arenBoth"/>
            </a:pPr>
            <a:r>
              <a:rPr lang="en-CA" dirty="0"/>
              <a:t>quick convergence due</a:t>
            </a:r>
            <a:r>
              <a:rPr lang="en-CA" baseline="0" dirty="0"/>
              <a:t> to fortunate starting point</a:t>
            </a:r>
          </a:p>
          <a:p>
            <a:pPr marL="228600" indent="-228600">
              <a:buAutoNum type="alphaLcParenBoth"/>
            </a:pPr>
            <a:r>
              <a:rPr lang="en-CA" baseline="0" dirty="0"/>
              <a:t>slow convergence is more typical, x oscillates around a valley going to the minimum</a:t>
            </a:r>
          </a:p>
          <a:p>
            <a:pPr marL="228600" indent="-228600">
              <a:buAutoNum type="alphaLcParenBoth"/>
            </a:pPr>
            <a:r>
              <a:rPr lang="en-CA" baseline="0" dirty="0"/>
              <a:t>and (d) have small condition number so the contours are almost spherical leading to quick convergence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0526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CA" dirty="0"/>
                  <a:t>Need to know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dirty="0"/>
                  <a:t> but if we did, the problem would be solve!</a:t>
                </a: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CA" dirty="0" smtClean="0"/>
                  <a:t>Need to know </a:t>
                </a:r>
                <a:r>
                  <a:rPr lang="en-CA" b="0" i="0" smtClean="0">
                    <a:latin typeface="Cambria Math" panose="02040503050406030204" pitchFamily="18" charset="0"/>
                  </a:rPr>
                  <a:t>𝑒_𝑖</a:t>
                </a:r>
                <a:r>
                  <a:rPr lang="en-CA" dirty="0" smtClean="0"/>
                  <a:t> but if we did, the problem would be solve!</a:t>
                </a:r>
                <a:endParaRPr lang="en-CA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1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CA" dirty="0"/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dirty="0"/>
                  <a:t>, this is steepest descent</a:t>
                </a: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CA" dirty="0" smtClean="0"/>
                  <a:t>When </a:t>
                </a:r>
                <a:r>
                  <a:rPr lang="en-CA" b="0" i="0" smtClean="0">
                    <a:latin typeface="Cambria Math" panose="02040503050406030204" pitchFamily="18" charset="0"/>
                  </a:rPr>
                  <a:t>𝑑_𝑖=𝑟_𝑖</a:t>
                </a:r>
                <a:r>
                  <a:rPr lang="en-CA" dirty="0" smtClean="0"/>
                  <a:t>, this is steepest descent</a:t>
                </a:r>
                <a:endParaRPr lang="en-CA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45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066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0D8EC8D-EBCC-4AEC-9202-EAD8A5AD6767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15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Epsilon avoid division by zero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D5C752-904B-4F93-87D5-4D9E59CF5D6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69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Direct method: Gaussian elimination, </a:t>
            </a:r>
            <a:r>
              <a:rPr lang="en-CA" dirty="0" err="1"/>
              <a:t>Cholesky</a:t>
            </a:r>
            <a:r>
              <a:rPr lang="en-CA" baseline="0" dirty="0"/>
              <a:t> factorization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27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Left: the solution to the system is</a:t>
            </a:r>
            <a:r>
              <a:rPr lang="en-CA" baseline="0" dirty="0"/>
              <a:t> at the intersection of the 2 lines</a:t>
            </a:r>
          </a:p>
          <a:p>
            <a:r>
              <a:rPr lang="en-CA" baseline="0" dirty="0"/>
              <a:t>right: plot of the quadratic function, contour plot, and gradient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50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Always</a:t>
            </a:r>
            <a:r>
              <a:rPr lang="en-CA" baseline="0" dirty="0"/>
              <a:t> assume A is symmetric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45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 x is a minimizer since ½</a:t>
            </a:r>
            <a:r>
              <a:rPr lang="en-CA" baseline="0" dirty="0"/>
              <a:t> </a:t>
            </a:r>
            <a:r>
              <a:rPr lang="en-CA" baseline="0" dirty="0" err="1"/>
              <a:t>e^T</a:t>
            </a:r>
            <a:r>
              <a:rPr lang="en-CA" baseline="0" dirty="0"/>
              <a:t> A e is positive when A is positive definite, i.e. any point </a:t>
            </a:r>
            <a:r>
              <a:rPr lang="en-CA" baseline="0" dirty="0" err="1"/>
              <a:t>x+e</a:t>
            </a:r>
            <a:r>
              <a:rPr lang="en-CA" baseline="0" dirty="0"/>
              <a:t> has f(</a:t>
            </a:r>
            <a:r>
              <a:rPr lang="en-CA" baseline="0" dirty="0" err="1"/>
              <a:t>x+e</a:t>
            </a:r>
            <a:r>
              <a:rPr lang="en-CA" baseline="0" dirty="0"/>
              <a:t>) &gt; f(x)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residual is the steepest descent direction</a:t>
            </a:r>
          </a:p>
          <a:p>
            <a:r>
              <a:rPr lang="en-CA" dirty="0"/>
              <a:t>alpha is the </a:t>
            </a:r>
            <a:r>
              <a:rPr lang="en-CA" dirty="0" err="1"/>
              <a:t>stepsize</a:t>
            </a:r>
            <a:r>
              <a:rPr lang="en-CA" baseline="0" dirty="0"/>
              <a:t> giving the steepest decrease. Setting derivative to 0 gives that alpha should be chosen so that r0 is orthogonal to \</a:t>
            </a:r>
            <a:r>
              <a:rPr lang="en-CA" baseline="0" dirty="0" err="1"/>
              <a:t>nabla</a:t>
            </a:r>
            <a:r>
              <a:rPr lang="en-CA" baseline="0" dirty="0"/>
              <a:t> f(x1)=-r1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156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73BDA-0242-4BEB-9174-C4F6DAD96832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02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4997A-1541-4644-B1A1-F540428B30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B56E5E-111B-4A63-A211-FC8615D121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B6CE5-4BD5-402A-8EE2-6BC3989D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6838A-AC5B-4858-A8E1-F68628476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2D0F3-60DC-4D9C-B38A-A09F0A3DE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099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3454F-53C8-43CD-84A7-6D442BA6F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C8392B-E07E-4974-BDE6-74B7A9C2CB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1CF9A-5630-4918-87EA-419F72C79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23B13-BE16-4E0B-8956-41A0D83E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4E41A-07BD-4EF5-B1D8-0D700896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3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758AE6-26C6-4E18-BEA6-6372EBF456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E9137-A271-4E68-943F-A80AE3DE67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A0216-D86D-4AD9-8EB3-F77F64F3C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18EF2-758B-4CD1-9E14-516839145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D602E-B293-4634-898A-DC92FA31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066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2824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5845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6130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6417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7094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9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239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694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83247-1848-4605-9983-D4524DEF0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9EE88-BD80-46E7-8425-6021EC35C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85746-E866-4B02-A0A4-2462BC316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7DE40-17BC-4189-B705-254020397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24575-AB33-4DA2-B2FE-724DCE62A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702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560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8912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265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F41A2-9A0F-4C03-BCBD-1E252EA7A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F70095-A0BD-4B40-B8E7-733083864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F626C-152A-4495-AEFF-F2A2C45CC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D8487-FE03-4931-A083-3D4165456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972D4-47A1-4114-A529-4D8F1DCE6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73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8CBF8-E407-4183-8D14-CB03E849A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AD428-A1F5-4033-B30D-8698D56D3B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B4A2E-E944-45DA-8F41-24B8C26A5F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AD1017-470A-4AAE-BD4B-7399ED278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442703-3373-4CE8-9EF4-A2209700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F6177-1F38-403E-8D74-21F3D4D1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623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91C48-0604-498B-A007-3C1C93B20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90DA0-C919-4AA8-8B2F-17B3B313B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5E7FA-30E8-4811-BE81-5440816D6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B0E4D1-E3E2-4E0C-A24E-49BE9E6367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5DB40D-C8C3-4F63-B268-AA761363BB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0C6499-0146-4508-B21B-9EDF4FE25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A73BC7-97F4-465C-BCDA-0430BD6C3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FCEFCF-D573-47C0-83A3-1B64031A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52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CD6DB-49A8-4E09-A31C-1B27C1C3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162CF3-A315-4E2F-9667-BBB7D82CC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B9BF89-8B30-40C2-A9D1-8D6F5971A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4A15F1-7751-49ED-8A5E-942BDAD2F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0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A1699C-6118-4FEA-B351-BE4F0F64C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8257F7-606F-45FD-83BF-3E868FE15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15B12-175D-4693-B7DF-4B75D67E0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38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39D6A-B183-4B6F-AA06-B396A829E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2873B-ABCD-4223-8B0B-F666465FD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9D2EAD-8F32-44C4-B10E-AC8A3DE75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71F3A7-0874-40E1-9DAD-A8912359E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4AD4CF-6ED8-4A50-A07B-E55A2B68B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710B69-8B2D-46F5-82F9-D9CDC8CEC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2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BA677-FACE-4822-B2D4-999796E94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9B4EF-2964-44C9-900A-C7F50F15C5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A5D4A-379D-476E-8E3A-8819F4B69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1F064-D275-4D61-BF63-A776EE32E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985DF4-B55F-41E0-ACB9-0A8BD0728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40ACA-1C7E-48EE-A185-3C3D2F26D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2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7680E8-12FF-4866-A20F-C05D1AC91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BDB12-8E24-4DF3-B508-3CE8AB1A97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8EEDC-253F-482D-82F9-28A5793C8D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D28A-183C-4791-B06F-7C4F21900CA9}" type="datetimeFigureOut">
              <a:rPr lang="en-US" smtClean="0"/>
              <a:t>15-Apr-24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C72E4-ACC9-4540-A4FD-17A8ED31F5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50208-FE15-4820-9F00-37167990F0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8E730-432F-4FE9-A37E-09CF4D68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11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15-Apr-24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606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hyperlink" Target="https://www.syilx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mathworks.com/help/optim/ug/optimization-toolbox-tutorial.html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tochastic_gradient_descent#AdaGrad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edium.com/konvergen/an-introduction-to-adagrad-f130ae871827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tochastic_gradient_descent#RMSProp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tochastic_gradient_descent#Adam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412.6980.pdf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paperswithcode.com/method/adam" TargetMode="Externa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review.net/pdf?id=OM0jvwB8jIp57ZJjtNEZ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towardsdatascience.com/adam-latest-trends-in-deep-learning-optimization-6be9a291375c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10489-024-05303-6" TargetMode="External"/><Relationship Id="rId7" Type="http://schemas.openxmlformats.org/officeDocument/2006/relationships/hyperlink" Target="https://www.iprally.com/news/recent-improvements-to-the-adam-optimizer" TargetMode="External"/><Relationship Id="rId2" Type="http://schemas.openxmlformats.org/officeDocument/2006/relationships/hyperlink" Target="https://doi.org/10.1007/s10115-023-02052-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3934/mbe.2024054" TargetMode="External"/><Relationship Id="rId5" Type="http://schemas.openxmlformats.org/officeDocument/2006/relationships/hyperlink" Target="https://doi.org/10.1016/j.apm.2023.12.018" TargetMode="External"/><Relationship Id="rId4" Type="http://schemas.openxmlformats.org/officeDocument/2006/relationships/hyperlink" Target="https://doi.org/10.1007/s12065-023-00897-1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2.06675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hyperlink" Target="https://medium.com/@yash9439/lion-optimizer-73d3fd18abe9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GpParBayesAnimationSmall.gif" TargetMode="External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en.wikipedia.org/wiki/Bayesian_optimizati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Nelder-Mead_Rosenbrock.gif" TargetMode="External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wikipedia.org/wiki/Nelder%E2%80%93Mead_method" TargetMode="External"/><Relationship Id="rId5" Type="http://schemas.openxmlformats.org/officeDocument/2006/relationships/hyperlink" Target="https://commons.wikimedia.org/wiki/File:An-iteration-of-the-Nelder-Mead-method-over-two-dimensional-space-showing-point-p-min.png" TargetMode="Externa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mtp.cam.ac.uk/user/na/NA_papers/NA2004_08.pdf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amtp.cam.ac.uk/user/na/NA_papers/NA2009_06.pdf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Genetic_algorithm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imulated_annealing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Ant_Colony_Algorihm_applied_to_the_Travelling_Salesman_Problem.gif" TargetMode="External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Ant_colony_optimization_algorithm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ParticleSwarmArrowsAnimation.gif" TargetMode="External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Particle_swarm_optimization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Pattern_search_%28optimization%29" TargetMode="External"/><Relationship Id="rId4" Type="http://schemas.openxmlformats.org/officeDocument/2006/relationships/hyperlink" Target="https://commons.wikimedia.org/wiki/File:Direct_search_BROYDEN.gif" TargetMode="Externa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c/3.0/" TargetMode="External"/><Relationship Id="rId3" Type="http://schemas.openxmlformats.org/officeDocument/2006/relationships/hyperlink" Target="https://link.springer.com/article/10.1007/s11721-021-00202-9" TargetMode="External"/><Relationship Id="rId7" Type="http://schemas.openxmlformats.org/officeDocument/2006/relationships/hyperlink" Target="https://www.pngall.com/warning-sign-png/download/69474" TargetMode="External"/><Relationship Id="rId2" Type="http://schemas.openxmlformats.org/officeDocument/2006/relationships/hyperlink" Target="https://dl.acm.org/doi/pdf/10.1145/3328473.3328474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hyperlink" Target="https://openclipart.org/detail/92317" TargetMode="External"/><Relationship Id="rId10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34.png"/><Relationship Id="rId9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907.01698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907.01698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0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4" Type="http://schemas.openxmlformats.org/officeDocument/2006/relationships/image" Target="NUL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0.png"/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NUL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oostedml.com/2020/07/gradient-descent-and-momentum-the-heavy-ball-method.html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NULL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8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7/9781009004282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8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~quake-papers/painless-conjugate-gradient.pdf" TargetMode="External"/><Relationship Id="rId2" Type="http://schemas.openxmlformats.org/officeDocument/2006/relationships/hyperlink" Target="https://arxiv.org/pdf/1609.04747.pdf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585 Optimization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Instructor: Yves Lucet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704976" y="4248151"/>
                <a:ext cx="916603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CA" sz="4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CA" sz="44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r>
                            <a:rPr lang="en-CA" sz="4400" i="1">
                              <a:latin typeface="Cambria Math" panose="02040503050406030204" pitchFamily="18" charset="0"/>
                            </a:rPr>
                            <m:t>{</m:t>
                          </m:r>
                          <m:r>
                            <a:rPr lang="en-CA" sz="4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CA" sz="4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sz="4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CA" sz="4400" i="1">
                              <a:latin typeface="Cambria Math" panose="02040503050406030204" pitchFamily="18" charset="0"/>
                            </a:rPr>
                            <m:t>:</m:t>
                          </m:r>
                          <m:r>
                            <a:rPr lang="en-CA" sz="4400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CA" sz="44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sz="44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CA" sz="4400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≤0</m:t>
                          </m:r>
                          <m:r>
                            <a:rPr lang="en-CA" sz="4400" i="1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CA" sz="4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  <m:d>
                            <m:dPr>
                              <m:ctrlPr>
                                <a:rPr lang="en-CA" sz="44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sz="44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CA" sz="44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=0;</m:t>
                          </m:r>
                          <m:r>
                            <a:rPr lang="en-CA" sz="44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CA" sz="44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CA" sz="44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CA" sz="4400" i="1">
                              <a:latin typeface="Cambria Math" panose="02040503050406030204" pitchFamily="18" charset="0"/>
                            </a:rPr>
                            <m:t>}</m:t>
                          </m:r>
                        </m:e>
                      </m:func>
                    </m:oMath>
                  </m:oMathPara>
                </a14:m>
                <a:endParaRPr lang="en-CA" sz="4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4976" y="4248151"/>
                <a:ext cx="9166035" cy="76944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35519F1F-8CA3-4F32-8823-E831B310398C}"/>
              </a:ext>
            </a:extLst>
          </p:cNvPr>
          <p:cNvGrpSpPr/>
          <p:nvPr/>
        </p:nvGrpSpPr>
        <p:grpSpPr>
          <a:xfrm>
            <a:off x="8972550" y="0"/>
            <a:ext cx="3219450" cy="2682389"/>
            <a:chOff x="8972550" y="0"/>
            <a:chExt cx="3219450" cy="2682389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FD84C40A-E60A-4684-88DB-13B95AF4C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972550" y="0"/>
              <a:ext cx="3219450" cy="241458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1456BA-8EC6-4C45-824C-04B6D0592E64}"/>
                </a:ext>
              </a:extLst>
            </p:cNvPr>
            <p:cNvSpPr txBox="1"/>
            <p:nvPr/>
          </p:nvSpPr>
          <p:spPr>
            <a:xfrm>
              <a:off x="9420225" y="2343835"/>
              <a:ext cx="23241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400" dirty="0"/>
                <a:t>Picture generated on MATLAB using</a:t>
              </a:r>
            </a:p>
            <a:p>
              <a:r>
                <a:rPr lang="en-US" sz="400" dirty="0"/>
                <a:t>f = @(x,y) x.*exp(-x.^2-y.^2)+(x.^2+y.^2)/20;</a:t>
              </a:r>
            </a:p>
            <a:p>
              <a:r>
                <a:rPr lang="en-US" sz="400" dirty="0" err="1"/>
                <a:t>fsurf</a:t>
              </a:r>
              <a:r>
                <a:rPr lang="en-US" sz="400" dirty="0"/>
                <a:t>(f,[-2,2],'</a:t>
              </a:r>
              <a:r>
                <a:rPr lang="en-US" sz="400" dirty="0" err="1"/>
                <a:t>ShowContours</a:t>
              </a:r>
              <a:r>
                <a:rPr lang="en-US" sz="400" dirty="0"/>
                <a:t>','on’)</a:t>
              </a:r>
            </a:p>
            <a:p>
              <a:r>
                <a:rPr lang="en-US" sz="400" dirty="0"/>
                <a:t>Code example from </a:t>
              </a:r>
              <a:r>
                <a:rPr lang="en-US" sz="400" dirty="0">
                  <a:hlinkClick r:id="rId6"/>
                </a:rPr>
                <a:t>https://www.mathworks.com/help/optim/ug/optimization-toolbox-tutorial.html</a:t>
              </a:r>
              <a:r>
                <a:rPr lang="en-US" sz="400" dirty="0"/>
                <a:t> 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30F3288-6CA2-46B5-92DE-86DF2585C24F}"/>
              </a:ext>
            </a:extLst>
          </p:cNvPr>
          <p:cNvSpPr txBox="1"/>
          <p:nvPr/>
        </p:nvSpPr>
        <p:spPr>
          <a:xfrm>
            <a:off x="219075" y="6196310"/>
            <a:ext cx="9829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We respectfully acknowledge the </a:t>
            </a:r>
            <a:r>
              <a:rPr lang="en-US" dirty="0">
                <a:hlinkClick r:id="rId7"/>
              </a:rPr>
              <a:t>Syilx Okanagan Nation </a:t>
            </a:r>
            <a:r>
              <a:rPr lang="en-US" dirty="0"/>
              <a:t>and their peoples, in whose traditional, ancestral, unceded territory UBC Okanagan is situated.</a:t>
            </a:r>
          </a:p>
        </p:txBody>
      </p:sp>
      <p:pic>
        <p:nvPicPr>
          <p:cNvPr id="9218" name="Picture 2" descr="Okanagan Nation Alliance">
            <a:hlinkClick r:id="rId7"/>
            <a:extLst>
              <a:ext uri="{FF2B5EF4-FFF2-40B4-BE49-F238E27FC236}">
                <a16:creationId xmlns:a16="http://schemas.microsoft.com/office/drawing/2014/main" id="{6CD2C679-F6A3-4BDF-A666-C45459F52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025" y="5943600"/>
            <a:ext cx="200025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032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DA136-C70B-417F-8F2A-AB7E0FA86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AdaGrad</a:t>
            </a:r>
            <a:r>
              <a:rPr lang="en-US" dirty="0"/>
              <a:t>: adaptive gradient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CE872FE-E663-4BBF-A1E9-77AF4F252BD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</m:e>
                      </m:nary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with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∇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𝑑𝑖𝑎𝑔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⨀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or per-parameter update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rad>
                        </m:den>
                      </m:f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Scaling factor for the learning rate </a:t>
                </a:r>
                <a:r>
                  <a:rPr lang="en-US" dirty="0">
                    <a:solidFill>
                      <a:srgbClr val="FF0000"/>
                    </a:solidFill>
                  </a:rPr>
                  <a:t>different for each parameter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Extreme parameter updates get dampened while parameters that get few or small updates receive higher learning rates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CE872FE-E663-4BBF-A1E9-77AF4F252BD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b="-3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16BD198-58F3-4D3A-8C28-57FE4A879476}"/>
              </a:ext>
            </a:extLst>
          </p:cNvPr>
          <p:cNvSpPr txBox="1"/>
          <p:nvPr/>
        </p:nvSpPr>
        <p:spPr>
          <a:xfrm>
            <a:off x="838200" y="6286846"/>
            <a:ext cx="82262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https://en.wikipedia.org/wiki/Stochastic_gradient_descent#AdaGrad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31569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7B995-A5E2-43F1-BC2F-309187520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Adagrad</a:t>
            </a:r>
            <a:r>
              <a:rPr lang="en-US" dirty="0"/>
              <a:t>: other implementation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D4A769-84AC-4323-AA93-2F038C79D04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lang="en-US" i="0">
                                  <a:latin typeface="Cambria Math" panose="02040503050406030204" pitchFamily="18" charset="0"/>
                                </a:rPr>
                                <m:t>diag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ra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⨀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∇Q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𝜏</m:t>
                            </m:r>
                          </m:sub>
                        </m:sSub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𝜏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</m:e>
                    </m:nary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Unpacking the formula gives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bSup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bSup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𝜂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p>
                              </m:sSubSup>
                            </m:e>
                          </m:rad>
                        </m:den>
                      </m:f>
                      <m:sSubSup>
                        <m:sSubSup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compared to SGD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bSup>
                      <m:r>
                        <a:rPr lang="en-US" i="1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bSup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sSubSup>
                        <m:sSubSupPr>
                          <m:ctrlP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bSup>
                    </m:oMath>
                  </m:oMathPara>
                </a14:m>
                <a:endParaRPr lang="en-US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D4A769-84AC-4323-AA93-2F038C79D04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CB5624F-9C53-463E-849D-B41E8DE49338}"/>
              </a:ext>
            </a:extLst>
          </p:cNvPr>
          <p:cNvSpPr txBox="1"/>
          <p:nvPr/>
        </p:nvSpPr>
        <p:spPr>
          <a:xfrm>
            <a:off x="683315" y="6169709"/>
            <a:ext cx="7417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https://medium.com/konvergen/an-introduction-to-adagrad-f130ae871827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4314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E90ED-6A5F-432D-8486-AC802B49C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RMSProp</a:t>
            </a:r>
            <a:r>
              <a:rPr lang="en-US" dirty="0"/>
              <a:t>: root mean square propagation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18BA54-8E63-42D3-BC0D-193E915540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∇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is the forgetting factor. Use </a:t>
                </a:r>
                <a:r>
                  <a:rPr lang="en-US" dirty="0" err="1"/>
                  <a:t>Adagrad</a:t>
                </a:r>
                <a:r>
                  <a:rPr lang="en-US" dirty="0"/>
                  <a:t> idea of storing historical gradient as sum of square, but introduce “forgetting” to solve </a:t>
                </a:r>
                <a:r>
                  <a:rPr lang="en-US" dirty="0" err="1"/>
                  <a:t>Adagrad’s</a:t>
                </a:r>
                <a:r>
                  <a:rPr lang="en-US" dirty="0"/>
                  <a:t> diminishing learning rates in nonconvex problem by gradually decreasing the influence of old data.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e>
                          </m:rad>
                        </m:den>
                      </m:f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∇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18BA54-8E63-42D3-BC0D-193E915540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r="-18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35104D6E-8FB8-4A3C-B7C6-2D4F95A26DB2}"/>
              </a:ext>
            </a:extLst>
          </p:cNvPr>
          <p:cNvSpPr txBox="1"/>
          <p:nvPr/>
        </p:nvSpPr>
        <p:spPr>
          <a:xfrm>
            <a:off x="573984" y="6169709"/>
            <a:ext cx="79040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https://en.wikipedia.org/wiki/Stochastic_gradient_descent#RMSProp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09808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1110A-EB92-45FC-B7A0-343D4466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Adam: adaptive moment estimation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91F0D7-0486-46A8-B114-9FDD8799CED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Update to </a:t>
                </a:r>
                <a:r>
                  <a:rPr lang="en-US" dirty="0" err="1"/>
                  <a:t>RMSProp</a:t>
                </a:r>
                <a:r>
                  <a:rPr lang="en-US" dirty="0"/>
                  <a:t> combined with momentum</a:t>
                </a:r>
              </a:p>
              <a:p>
                <a:r>
                  <a:rPr lang="en-US" dirty="0"/>
                  <a:t>Given parameter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and loss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at current training iteration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w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</m:sSub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∇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acc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num>
                        <m:den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sSubSup>
                            <m:sSubSup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den>
                      </m:f>
                      <m:r>
                        <a:rPr lang="en-US" b="0" i="0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dirty="0" smtClean="0">
                          <a:latin typeface="Cambria Math" panose="02040503050406030204" pitchFamily="18" charset="0"/>
                        </a:rPr>
                        <m:t>and</m:t>
                      </m:r>
                      <m:r>
                        <a:rPr lang="en-US" b="0" i="0" dirty="0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num>
                        <m:den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sSubSup>
                            <m:sSubSup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den>
                      </m:f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rad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𝜖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dirty="0"/>
                  <a:t> is a small number to prevent division by 0</a:t>
                </a:r>
                <a:br>
                  <a:rPr lang="en-US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=0.9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=0.999</m:t>
                    </m:r>
                  </m:oMath>
                </a14:m>
                <a:r>
                  <a:rPr lang="en-US" dirty="0"/>
                  <a:t> are forgetting factors for gradients and second moments of gradients, respectively. </a:t>
                </a:r>
                <a:r>
                  <a:rPr lang="en-US" sz="1900" dirty="0"/>
                  <a:t>(Squaring and square root is done element-wise.)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91F0D7-0486-46A8-B114-9FDD8799CED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B515A765-3A4F-414B-B2DC-4994223D1111}"/>
              </a:ext>
            </a:extLst>
          </p:cNvPr>
          <p:cNvSpPr txBox="1"/>
          <p:nvPr/>
        </p:nvSpPr>
        <p:spPr>
          <a:xfrm>
            <a:off x="838199" y="6311900"/>
            <a:ext cx="72621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https://en.wikipedia.org/wiki/Stochastic_gradient_descent#Adam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28738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C764E-4B78-4313-9691-C644E45956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52" t="18123" r="48060" b="40842"/>
          <a:stretch/>
        </p:blipFill>
        <p:spPr>
          <a:xfrm>
            <a:off x="0" y="0"/>
            <a:ext cx="4989250" cy="54726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60C89E-A9E6-443F-AB43-2652CF0FA1E0}"/>
              </a:ext>
            </a:extLst>
          </p:cNvPr>
          <p:cNvSpPr txBox="1"/>
          <p:nvPr/>
        </p:nvSpPr>
        <p:spPr>
          <a:xfrm>
            <a:off x="843379" y="-47515"/>
            <a:ext cx="36109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https://arxiv.org/pdf/1412.6980.pdf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A4C843-F22B-4F78-8DFA-048FB9381B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444" t="38188" r="21280" b="35016"/>
          <a:stretch/>
        </p:blipFill>
        <p:spPr>
          <a:xfrm>
            <a:off x="3564910" y="3551066"/>
            <a:ext cx="8378515" cy="29851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05BCDE-D9A3-49E5-B323-9B2B1D380A4A}"/>
              </a:ext>
            </a:extLst>
          </p:cNvPr>
          <p:cNvSpPr txBox="1"/>
          <p:nvPr/>
        </p:nvSpPr>
        <p:spPr>
          <a:xfrm>
            <a:off x="5604029" y="6488668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https://paperswithcode.com/method/adam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99480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75DD9D-D4C0-49FC-8AE3-6E907F8DC6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51" t="24078" r="24390" b="46537"/>
          <a:stretch/>
        </p:blipFill>
        <p:spPr>
          <a:xfrm>
            <a:off x="1376038" y="1493668"/>
            <a:ext cx="8917871" cy="38706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DD9F81-B26E-43E5-A04A-EAD0117A489A}"/>
              </a:ext>
            </a:extLst>
          </p:cNvPr>
          <p:cNvSpPr txBox="1"/>
          <p:nvPr/>
        </p:nvSpPr>
        <p:spPr>
          <a:xfrm>
            <a:off x="3020628" y="548594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https://openreview.net/pdf?id=OM0jvwB8jIp57ZJjtNEZ</a:t>
            </a:r>
            <a:r>
              <a:rPr lang="en-US" dirty="0"/>
              <a:t>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A99800E-F8E5-4FFA-B84C-86DD28065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Nadam</a:t>
            </a:r>
            <a:r>
              <a:rPr lang="en-US" dirty="0"/>
              <a:t>: </a:t>
            </a:r>
            <a:r>
              <a:rPr lang="en-US" dirty="0" err="1"/>
              <a:t>Nesterov</a:t>
            </a:r>
            <a:r>
              <a:rPr lang="en-US" dirty="0"/>
              <a:t>-accelerated Adam</a:t>
            </a:r>
          </a:p>
        </p:txBody>
      </p:sp>
    </p:spTree>
    <p:extLst>
      <p:ext uri="{BB962C8B-B14F-4D97-AF65-F5344CB8AC3E}">
        <p14:creationId xmlns:p14="http://schemas.microsoft.com/office/powerpoint/2010/main" val="2764854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5E130-B3AE-4F67-A804-BFA6E697B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E4DEC1-6127-49B0-A2D9-1C17D6777A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0DC13A-3646-4886-8C8E-6374ACB9C7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Faster convergence than SGD</a:t>
            </a:r>
          </a:p>
          <a:p>
            <a:r>
              <a:rPr lang="en-US" dirty="0"/>
              <a:t>Easy to implement</a:t>
            </a:r>
          </a:p>
          <a:p>
            <a:r>
              <a:rPr lang="en-US" dirty="0"/>
              <a:t>Robust</a:t>
            </a:r>
          </a:p>
          <a:p>
            <a:r>
              <a:rPr lang="en-US" dirty="0"/>
              <a:t>Little memory requirements</a:t>
            </a:r>
          </a:p>
          <a:p>
            <a:r>
              <a:rPr lang="en-US" dirty="0"/>
              <a:t>Wide adoption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4880C5-71B3-48DD-9C40-7BD8E0402D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7E700A-F6E2-4996-82AE-6984EFF9D04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 some areas does not converge to an optimal solution so for some tasks (image classification on popular CIFAR datasets) state-of-the-art only achieved with SGD with momentum</a:t>
            </a:r>
          </a:p>
          <a:p>
            <a:r>
              <a:rPr lang="en-US" dirty="0"/>
              <a:t>Does not generalize as well as SGD with momentum</a:t>
            </a:r>
          </a:p>
          <a:p>
            <a:r>
              <a:rPr lang="en-US" dirty="0"/>
              <a:t>Start training with Adam then switch to SGD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8AEE3D-A392-4512-A1EF-A79C6A962776}"/>
              </a:ext>
            </a:extLst>
          </p:cNvPr>
          <p:cNvSpPr txBox="1"/>
          <p:nvPr/>
        </p:nvSpPr>
        <p:spPr>
          <a:xfrm>
            <a:off x="1431523" y="6401670"/>
            <a:ext cx="96655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https://towardsdatascience.com/adam-latest-trends-in-deep-learning-optimization-6be9a291375c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13698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14698-C0F2-4C32-BEB0-E0A689D25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AdamW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522D26AF-CC49-46A5-9EFC-736F2C8BAF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For SGD weight regularization = weight decay, but not for Adam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Adam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: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𝜂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acc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ra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𝜖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dirty="0"/>
                            <m:t>AdamW</m:t>
                          </m:r>
                          <m:r>
                            <m:rPr>
                              <m:nor/>
                            </m:rPr>
                            <a:rPr lang="en-US" b="0" i="0" dirty="0" smtClean="0"/>
                            <m:t>:</m:t>
                          </m:r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̂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</m:acc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sSub>
                                    <m:sSubPr>
                                      <m:ctrlPr>
                                        <a:rPr lang="en-US" b="0" i="1" dirty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dirty="0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dirty="0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dirty="0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b="0" i="1" dirty="0" smtClean="0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rad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den>
                          </m:f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sSub>
                            <m:sSubPr>
                              <m:ctrlPr>
                                <a:rPr lang="en-US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Decoupled learning rate from decay parameter; easier to tune</a:t>
                </a:r>
              </a:p>
              <a:p>
                <a:r>
                  <a:rPr lang="en-US" dirty="0"/>
                  <a:t>Got much better results, but still not as good as SGD for some tasks</a:t>
                </a:r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522D26AF-CC49-46A5-9EFC-736F2C8BAF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9083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7CE86-3ACC-4BA8-9585-0F1C853AB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E3232-A060-4E46-B5AE-2E1EFF5EE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AMAdam</a:t>
            </a:r>
            <a:r>
              <a:rPr lang="en-US" dirty="0"/>
              <a:t> Feb 2024 </a:t>
            </a:r>
            <a:r>
              <a:rPr lang="en-US" dirty="0">
                <a:hlinkClick r:id="rId2"/>
              </a:rPr>
              <a:t>https://doi.org/10.1007/s10115-023-02052-9</a:t>
            </a:r>
            <a:r>
              <a:rPr lang="en-US" dirty="0"/>
              <a:t> </a:t>
            </a:r>
          </a:p>
          <a:p>
            <a:r>
              <a:rPr lang="en-US" dirty="0" err="1"/>
              <a:t>ABNGrad</a:t>
            </a:r>
            <a:r>
              <a:rPr lang="en-US" dirty="0"/>
              <a:t> Feb 2024 </a:t>
            </a:r>
            <a:r>
              <a:rPr lang="en-US" dirty="0">
                <a:hlinkClick r:id="rId3"/>
              </a:rPr>
              <a:t>https://doi.org/10.1007/s10489-024-05303-6</a:t>
            </a:r>
            <a:endParaRPr lang="en-US" dirty="0"/>
          </a:p>
          <a:p>
            <a:r>
              <a:rPr lang="en-US" dirty="0" err="1"/>
              <a:t>sqFm</a:t>
            </a:r>
            <a:r>
              <a:rPr lang="en-US" dirty="0"/>
              <a:t> Jan 2024 </a:t>
            </a:r>
            <a:r>
              <a:rPr lang="en-US" dirty="0">
                <a:hlinkClick r:id="rId4"/>
              </a:rPr>
              <a:t>https://doi.org/10.1007/s12065-023-00897-1</a:t>
            </a:r>
            <a:endParaRPr lang="en-US" dirty="0"/>
          </a:p>
          <a:p>
            <a:r>
              <a:rPr lang="en-US" dirty="0" err="1"/>
              <a:t>FOAdam</a:t>
            </a:r>
            <a:r>
              <a:rPr lang="en-US" dirty="0"/>
              <a:t> Apr 2024 </a:t>
            </a:r>
            <a:r>
              <a:rPr lang="en-US" dirty="0">
                <a:hlinkClick r:id="rId5"/>
              </a:rPr>
              <a:t>https://doi.org/10.1016/j.apm.2023.12.018</a:t>
            </a:r>
            <a:endParaRPr lang="en-US" dirty="0"/>
          </a:p>
          <a:p>
            <a:r>
              <a:rPr lang="en-US" dirty="0" err="1"/>
              <a:t>WuC</a:t>
            </a:r>
            <a:r>
              <a:rPr lang="en-US" dirty="0"/>
              <a:t>-Adam Dec 2023 </a:t>
            </a:r>
            <a:r>
              <a:rPr lang="en-US" dirty="0">
                <a:hlinkClick r:id="rId6"/>
              </a:rPr>
              <a:t>https://doi.org/10.3934/mbe.2024054</a:t>
            </a:r>
            <a:r>
              <a:rPr lang="en-US" dirty="0"/>
              <a:t> </a:t>
            </a:r>
          </a:p>
          <a:p>
            <a:r>
              <a:rPr lang="en-US" dirty="0" err="1"/>
              <a:t>AdamW</a:t>
            </a:r>
            <a:r>
              <a:rPr lang="en-US" dirty="0"/>
              <a:t>, </a:t>
            </a:r>
            <a:r>
              <a:rPr lang="en-US" dirty="0" err="1"/>
              <a:t>QHAdam</a:t>
            </a:r>
            <a:r>
              <a:rPr lang="en-US" dirty="0"/>
              <a:t>, </a:t>
            </a:r>
            <a:r>
              <a:rPr lang="en-US" dirty="0" err="1"/>
              <a:t>QHAdamW</a:t>
            </a:r>
            <a:r>
              <a:rPr lang="en-US" dirty="0"/>
              <a:t>, LAMB </a:t>
            </a:r>
            <a:r>
              <a:rPr lang="en-US" dirty="0">
                <a:hlinkClick r:id="rId7"/>
              </a:rPr>
              <a:t>https://www.iprally.com/news/recent-improvements-to-the-adam-optimizer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41741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6564F-1B89-498F-9ED2-7B3C2069F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Lion: </a:t>
            </a:r>
            <a:r>
              <a:rPr lang="en-US" dirty="0" err="1"/>
              <a:t>evoLved</a:t>
            </a:r>
            <a:r>
              <a:rPr lang="en-US" dirty="0"/>
              <a:t> </a:t>
            </a:r>
            <a:r>
              <a:rPr lang="en-US" dirty="0" err="1"/>
              <a:t>sIgn</a:t>
            </a:r>
            <a:r>
              <a:rPr lang="en-US" dirty="0"/>
              <a:t> </a:t>
            </a:r>
            <a:r>
              <a:rPr lang="en-US" dirty="0" err="1"/>
              <a:t>mOmeNtum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58847-473E-4ECF-AD39-47A5EB008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Algorithm found by </a:t>
            </a:r>
            <a:r>
              <a:rPr lang="en-US" dirty="0" err="1"/>
              <a:t>autoML</a:t>
            </a:r>
            <a:r>
              <a:rPr lang="en-US" dirty="0"/>
              <a:t>; claims better than </a:t>
            </a:r>
            <a:r>
              <a:rPr lang="en-US" dirty="0" err="1"/>
              <a:t>AdamW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C0526B-B06D-4315-A477-154DFE1916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05" t="47897" r="11450" b="5324"/>
          <a:stretch/>
        </p:blipFill>
        <p:spPr>
          <a:xfrm>
            <a:off x="0" y="2294879"/>
            <a:ext cx="10177546" cy="45631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9E374C-06D4-40A0-8C77-4EA97EF28B7D}"/>
              </a:ext>
            </a:extLst>
          </p:cNvPr>
          <p:cNvSpPr txBox="1"/>
          <p:nvPr/>
        </p:nvSpPr>
        <p:spPr>
          <a:xfrm>
            <a:off x="8539031" y="6427113"/>
            <a:ext cx="37670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hlinkClick r:id="rId3"/>
              </a:rPr>
              <a:t>https://arxiv.org/abs/2302.06675</a:t>
            </a:r>
            <a:endParaRPr lang="en-US" sz="1050" dirty="0"/>
          </a:p>
          <a:p>
            <a:r>
              <a:rPr lang="en-US" sz="1050" dirty="0">
                <a:hlinkClick r:id="rId4"/>
              </a:rPr>
              <a:t>https://medium.com/@yash9439/lion-optimizer-73d3fd18abe9</a:t>
            </a:r>
            <a:r>
              <a:rPr lang="en-US" sz="1050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9270FF-FC1D-4C14-9ED0-4A03D8DD2BD8}"/>
              </a:ext>
            </a:extLst>
          </p:cNvPr>
          <p:cNvSpPr/>
          <p:nvPr/>
        </p:nvSpPr>
        <p:spPr>
          <a:xfrm>
            <a:off x="2104008" y="5881012"/>
            <a:ext cx="1251752" cy="430888"/>
          </a:xfrm>
          <a:prstGeom prst="rect">
            <a:avLst/>
          </a:prstGeom>
          <a:noFill/>
          <a:ln w="57150">
            <a:solidFill>
              <a:srgbClr val="FF0000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E317D6-88E7-4196-BA93-FF4D44BC329F}"/>
              </a:ext>
            </a:extLst>
          </p:cNvPr>
          <p:cNvSpPr/>
          <p:nvPr/>
        </p:nvSpPr>
        <p:spPr>
          <a:xfrm>
            <a:off x="7102135" y="4927107"/>
            <a:ext cx="729449" cy="356462"/>
          </a:xfrm>
          <a:prstGeom prst="rect">
            <a:avLst/>
          </a:prstGeom>
          <a:noFill/>
          <a:ln w="57150">
            <a:solidFill>
              <a:srgbClr val="FF0000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08D0AC-F653-4057-9A6D-7CC4153AF37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52" t="36551" r="69771" b="35687"/>
          <a:stretch/>
        </p:blipFill>
        <p:spPr>
          <a:xfrm>
            <a:off x="9165515" y="0"/>
            <a:ext cx="3026485" cy="231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92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6ADC169-CE76-4C4F-BADA-8FBF2765F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54815A39-A861-411F-88F1-34F14EE154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lim>
                        </m:limLow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Fermat’s rule: 1</a:t>
                </a:r>
                <a:r>
                  <a:rPr lang="en-US" baseline="30000" dirty="0"/>
                  <a:t>st</a:t>
                </a:r>
                <a:r>
                  <a:rPr lang="en-US" dirty="0"/>
                  <a:t> order optimality condition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2</a:t>
                </a:r>
                <a:r>
                  <a:rPr lang="en-US" baseline="30000" dirty="0"/>
                  <a:t>nd</a:t>
                </a:r>
                <a:r>
                  <a:rPr lang="en-US" dirty="0"/>
                  <a:t> order minimization condition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≻0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>
                    <a:solidFill>
                      <a:srgbClr val="FF0000"/>
                    </a:solidFill>
                  </a:rPr>
                  <a:t>Descent methods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Descent direction: gradient, Newton, quasi-Newton</a:t>
                </a:r>
              </a:p>
              <a:p>
                <a:pPr lvl="2"/>
                <a:r>
                  <a:rPr lang="en-US" dirty="0" err="1"/>
                  <a:t>Stepsize</a:t>
                </a:r>
                <a:r>
                  <a:rPr lang="en-US" dirty="0"/>
                  <a:t>/learning rate: constant, backtracking, steepest, Wolfe</a:t>
                </a: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lim>
                        </m:limLow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{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≥0}</m:t>
                        </m:r>
                      </m:e>
                    </m:func>
                  </m:oMath>
                </a14:m>
                <a:r>
                  <a:rPr lang="en-US" dirty="0"/>
                  <a:t>: </a:t>
                </a:r>
                <a:r>
                  <a:rPr lang="en-US" dirty="0">
                    <a:solidFill>
                      <a:srgbClr val="FF0000"/>
                    </a:solidFill>
                  </a:rPr>
                  <a:t>simplex</a:t>
                </a:r>
                <a:r>
                  <a:rPr lang="en-US" dirty="0"/>
                  <a:t>, 4 Possibilities</a:t>
                </a:r>
                <a:endParaRPr lang="en-US" dirty="0">
                  <a:solidFill>
                    <a:srgbClr val="FF0000"/>
                  </a:solidFill>
                </a:endParaRPr>
              </a:p>
              <a:p>
                <a:r>
                  <a:rPr lang="en-US" dirty="0"/>
                  <a:t>Interior point method, cutting plane, branch-and-cut, modeling tricks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54815A39-A861-411F-88F1-34F14EE154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91578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DC7C8-D171-42AC-8B1B-4557F4C34E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to pick?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912D4C-016F-45E5-923A-10F7347A6C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AdamW</a:t>
            </a:r>
            <a:r>
              <a:rPr lang="en-US" dirty="0"/>
              <a:t> appears the most popular one for now</a:t>
            </a:r>
          </a:p>
          <a:p>
            <a:r>
              <a:rPr lang="en-US" dirty="0"/>
              <a:t>Other variants not extensively evaluated yet</a:t>
            </a:r>
          </a:p>
          <a:p>
            <a:r>
              <a:rPr lang="en-US" dirty="0"/>
              <a:t>Lion may be worth a try</a:t>
            </a:r>
          </a:p>
        </p:txBody>
      </p:sp>
    </p:spTree>
    <p:extLst>
      <p:ext uri="{BB962C8B-B14F-4D97-AF65-F5344CB8AC3E}">
        <p14:creationId xmlns:p14="http://schemas.microsoft.com/office/powerpoint/2010/main" val="3285251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5F53F-3924-4948-A0B7-A8C5DB2F1E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Hyperparameter tuning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1FE0D-2461-43B2-B40D-C89295F827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68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5195D2E1-C6B6-4141-9C84-2193C5566DD0}"/>
              </a:ext>
            </a:extLst>
          </p:cNvPr>
          <p:cNvSpPr/>
          <p:nvPr/>
        </p:nvSpPr>
        <p:spPr>
          <a:xfrm>
            <a:off x="4625046" y="4220943"/>
            <a:ext cx="5422595" cy="239488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63594FC8-7B68-4520-BD90-F8B97C583686}"/>
              </a:ext>
            </a:extLst>
          </p:cNvPr>
          <p:cNvSpPr/>
          <p:nvPr/>
        </p:nvSpPr>
        <p:spPr>
          <a:xfrm>
            <a:off x="4645607" y="1247888"/>
            <a:ext cx="3332298" cy="203605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B0A48A9-D538-47C1-B0F6-A54DB819C89C}"/>
              </a:ext>
            </a:extLst>
          </p:cNvPr>
          <p:cNvSpPr txBox="1"/>
          <p:nvPr/>
        </p:nvSpPr>
        <p:spPr>
          <a:xfrm>
            <a:off x="5313535" y="1329183"/>
            <a:ext cx="1980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2: train/optimize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367D801-9BFD-4D08-BAF1-3312FD91D914}"/>
              </a:ext>
            </a:extLst>
          </p:cNvPr>
          <p:cNvSpPr/>
          <p:nvPr/>
        </p:nvSpPr>
        <p:spPr>
          <a:xfrm>
            <a:off x="2061882" y="1043492"/>
            <a:ext cx="2152215" cy="528200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Flowchart: Magnetic Disk 3">
                <a:extLst>
                  <a:ext uri="{FF2B5EF4-FFF2-40B4-BE49-F238E27FC236}">
                    <a16:creationId xmlns:a16="http://schemas.microsoft.com/office/drawing/2014/main" id="{F39FA2A5-A9B2-439A-B161-0B597ECE86F7}"/>
                  </a:ext>
                </a:extLst>
              </p:cNvPr>
              <p:cNvSpPr/>
              <p:nvPr/>
            </p:nvSpPr>
            <p:spPr>
              <a:xfrm>
                <a:off x="537882" y="2183801"/>
                <a:ext cx="1172584" cy="2592593"/>
              </a:xfrm>
              <a:prstGeom prst="flowChartMagneticDisk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Flowchart: Magnetic Disk 3">
                <a:extLst>
                  <a:ext uri="{FF2B5EF4-FFF2-40B4-BE49-F238E27FC236}">
                    <a16:creationId xmlns:a16="http://schemas.microsoft.com/office/drawing/2014/main" id="{F39FA2A5-A9B2-439A-B161-0B597ECE86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882" y="2183801"/>
                <a:ext cx="1172584" cy="2592593"/>
              </a:xfrm>
              <a:prstGeom prst="flowChartMagneticDisk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B30E4AA-DBB0-4099-BD2E-1BD30F15E3F0}"/>
              </a:ext>
            </a:extLst>
          </p:cNvPr>
          <p:cNvSpPr txBox="1"/>
          <p:nvPr/>
        </p:nvSpPr>
        <p:spPr>
          <a:xfrm>
            <a:off x="652532" y="1387736"/>
            <a:ext cx="62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8" name="Flowchart: Magnetic Disk 7">
            <a:extLst>
              <a:ext uri="{FF2B5EF4-FFF2-40B4-BE49-F238E27FC236}">
                <a16:creationId xmlns:a16="http://schemas.microsoft.com/office/drawing/2014/main" id="{88726692-90FD-4680-9987-4AAF7A7A25E3}"/>
              </a:ext>
            </a:extLst>
          </p:cNvPr>
          <p:cNvSpPr/>
          <p:nvPr/>
        </p:nvSpPr>
        <p:spPr>
          <a:xfrm>
            <a:off x="2540597" y="1481328"/>
            <a:ext cx="1172584" cy="1947672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data</a:t>
            </a:r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22675D69-3E56-4501-88AE-19F6B72DC0AB}"/>
              </a:ext>
            </a:extLst>
          </p:cNvPr>
          <p:cNvSpPr/>
          <p:nvPr/>
        </p:nvSpPr>
        <p:spPr>
          <a:xfrm>
            <a:off x="2540597" y="4589748"/>
            <a:ext cx="1172584" cy="64922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F3A8B2-D735-4BB2-9FB3-20CFEE60A42B}"/>
              </a:ext>
            </a:extLst>
          </p:cNvPr>
          <p:cNvSpPr/>
          <p:nvPr/>
        </p:nvSpPr>
        <p:spPr>
          <a:xfrm>
            <a:off x="4797911" y="1892173"/>
            <a:ext cx="3012141" cy="11259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Train: optimize weights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7349767-33A3-426C-9535-134EDB89132C}"/>
              </a:ext>
            </a:extLst>
          </p:cNvPr>
          <p:cNvCxnSpPr>
            <a:cxnSpLocks/>
            <a:stCxn id="8" idx="4"/>
            <a:endCxn id="10" idx="1"/>
          </p:cNvCxnSpPr>
          <p:nvPr/>
        </p:nvCxnSpPr>
        <p:spPr>
          <a:xfrm>
            <a:off x="3713181" y="2455164"/>
            <a:ext cx="10847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0BD7FF4-F946-43F4-9CE7-FD97D3B2E0DA}"/>
              </a:ext>
            </a:extLst>
          </p:cNvPr>
          <p:cNvCxnSpPr>
            <a:cxnSpLocks/>
            <a:stCxn id="10" idx="3"/>
            <a:endCxn id="31" idx="0"/>
          </p:cNvCxnSpPr>
          <p:nvPr/>
        </p:nvCxnSpPr>
        <p:spPr>
          <a:xfrm flipH="1">
            <a:off x="6218817" y="2455164"/>
            <a:ext cx="1591235" cy="1896205"/>
          </a:xfrm>
          <a:prstGeom prst="bentConnector4">
            <a:avLst>
              <a:gd name="adj1" fmla="val -14366"/>
              <a:gd name="adj2" fmla="val 648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7443022-10C0-4A88-B7F0-CF84D941180C}"/>
              </a:ext>
            </a:extLst>
          </p:cNvPr>
          <p:cNvSpPr txBox="1"/>
          <p:nvPr/>
        </p:nvSpPr>
        <p:spPr>
          <a:xfrm>
            <a:off x="5820633" y="3655181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1BC7F5F-3C14-454C-AA77-1362AEFEC54F}"/>
              </a:ext>
            </a:extLst>
          </p:cNvPr>
          <p:cNvCxnSpPr>
            <a:cxnSpLocks/>
            <a:stCxn id="4" idx="4"/>
            <a:endCxn id="8" idx="2"/>
          </p:cNvCxnSpPr>
          <p:nvPr/>
        </p:nvCxnSpPr>
        <p:spPr>
          <a:xfrm flipV="1">
            <a:off x="1710466" y="2455164"/>
            <a:ext cx="830131" cy="1024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7547EAD-AD87-4C76-8DB2-21F40E71F318}"/>
              </a:ext>
            </a:extLst>
          </p:cNvPr>
          <p:cNvCxnSpPr>
            <a:cxnSpLocks/>
            <a:endCxn id="9" idx="2"/>
          </p:cNvCxnSpPr>
          <p:nvPr/>
        </p:nvCxnSpPr>
        <p:spPr>
          <a:xfrm>
            <a:off x="1583167" y="3564682"/>
            <a:ext cx="957430" cy="1349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0E83BBDA-3C8E-478A-AA5A-00569AC61258}"/>
              </a:ext>
            </a:extLst>
          </p:cNvPr>
          <p:cNvSpPr/>
          <p:nvPr/>
        </p:nvSpPr>
        <p:spPr>
          <a:xfrm>
            <a:off x="4885765" y="4351369"/>
            <a:ext cx="2666103" cy="11259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 machine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76212EB-4DB5-48AC-A18B-1BA556DB102F}"/>
              </a:ext>
            </a:extLst>
          </p:cNvPr>
          <p:cNvCxnSpPr>
            <a:stCxn id="9" idx="4"/>
            <a:endCxn id="31" idx="1"/>
          </p:cNvCxnSpPr>
          <p:nvPr/>
        </p:nvCxnSpPr>
        <p:spPr>
          <a:xfrm>
            <a:off x="3713181" y="4914360"/>
            <a:ext cx="11725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217F47C-9984-457D-84AC-0499CFDF714A}"/>
              </a:ext>
            </a:extLst>
          </p:cNvPr>
          <p:cNvCxnSpPr>
            <a:cxnSpLocks/>
            <a:stCxn id="31" idx="3"/>
            <a:endCxn id="40" idx="1"/>
          </p:cNvCxnSpPr>
          <p:nvPr/>
        </p:nvCxnSpPr>
        <p:spPr>
          <a:xfrm flipV="1">
            <a:off x="7551868" y="4914359"/>
            <a:ext cx="83909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E8033C66-5BA3-4C91-A86B-9D848A786CE6}"/>
                  </a:ext>
                </a:extLst>
              </p:cNvPr>
              <p:cNvSpPr txBox="1"/>
              <p:nvPr/>
            </p:nvSpPr>
            <p:spPr>
              <a:xfrm>
                <a:off x="8390965" y="4729693"/>
                <a:ext cx="4350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E8033C66-5BA3-4C91-A86B-9D848A786C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0965" y="4729693"/>
                <a:ext cx="435054" cy="369332"/>
              </a:xfrm>
              <a:prstGeom prst="rect">
                <a:avLst/>
              </a:prstGeom>
              <a:blipFill>
                <a:blip r:embed="rId3"/>
                <a:stretch>
                  <a:fillRect t="-6667" r="-12500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FD38426-7EEE-4E75-8CEA-F12D182191B4}"/>
                  </a:ext>
                </a:extLst>
              </p:cNvPr>
              <p:cNvSpPr txBox="1"/>
              <p:nvPr/>
            </p:nvSpPr>
            <p:spPr>
              <a:xfrm>
                <a:off x="8390965" y="5769591"/>
                <a:ext cx="4350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FD38426-7EEE-4E75-8CEA-F12D182191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0965" y="5769591"/>
                <a:ext cx="435054" cy="369332"/>
              </a:xfrm>
              <a:prstGeom prst="rect">
                <a:avLst/>
              </a:prstGeom>
              <a:blipFill>
                <a:blip r:embed="rId4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A5944F5-4E14-406F-A419-8D6897E040FF}"/>
                  </a:ext>
                </a:extLst>
              </p:cNvPr>
              <p:cNvSpPr txBox="1"/>
              <p:nvPr/>
            </p:nvSpPr>
            <p:spPr>
              <a:xfrm>
                <a:off x="4201092" y="4523309"/>
                <a:ext cx="43338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A5944F5-4E14-406F-A419-8D6897E040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1092" y="4523309"/>
                <a:ext cx="43338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6EEF9622-626E-4639-BE5A-E740B67BA192}"/>
              </a:ext>
            </a:extLst>
          </p:cNvPr>
          <p:cNvCxnSpPr>
            <a:stCxn id="9" idx="3"/>
            <a:endCxn id="43" idx="1"/>
          </p:cNvCxnSpPr>
          <p:nvPr/>
        </p:nvCxnSpPr>
        <p:spPr>
          <a:xfrm rot="16200000" flipH="1">
            <a:off x="5401285" y="2964576"/>
            <a:ext cx="715285" cy="52640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985DB82C-E30D-438F-8ECE-F3FF95ED6881}"/>
              </a:ext>
            </a:extLst>
          </p:cNvPr>
          <p:cNvSpPr txBox="1"/>
          <p:nvPr/>
        </p:nvSpPr>
        <p:spPr>
          <a:xfrm>
            <a:off x="9271643" y="5292684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</a:t>
            </a:r>
          </a:p>
        </p:txBody>
      </p: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F8B74774-1903-4993-8134-66B0692E3FE7}"/>
              </a:ext>
            </a:extLst>
          </p:cNvPr>
          <p:cNvCxnSpPr>
            <a:stCxn id="40" idx="3"/>
            <a:endCxn id="47" idx="1"/>
          </p:cNvCxnSpPr>
          <p:nvPr/>
        </p:nvCxnSpPr>
        <p:spPr>
          <a:xfrm>
            <a:off x="8826019" y="4914359"/>
            <a:ext cx="445624" cy="56299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CD3527D1-B318-467F-8AE8-8BE4E3CD71E5}"/>
              </a:ext>
            </a:extLst>
          </p:cNvPr>
          <p:cNvCxnSpPr>
            <a:stCxn id="43" idx="3"/>
            <a:endCxn id="47" idx="1"/>
          </p:cNvCxnSpPr>
          <p:nvPr/>
        </p:nvCxnSpPr>
        <p:spPr>
          <a:xfrm flipV="1">
            <a:off x="8826019" y="5477350"/>
            <a:ext cx="445624" cy="47690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C857C37A-B22A-4601-AE6F-A319F1C28762}"/>
              </a:ext>
            </a:extLst>
          </p:cNvPr>
          <p:cNvSpPr txBox="1"/>
          <p:nvPr/>
        </p:nvSpPr>
        <p:spPr>
          <a:xfrm>
            <a:off x="2487194" y="1018404"/>
            <a:ext cx="1279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1: split data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78D8803-C142-4C7B-A850-5F7B5276E159}"/>
              </a:ext>
            </a:extLst>
          </p:cNvPr>
          <p:cNvSpPr txBox="1"/>
          <p:nvPr/>
        </p:nvSpPr>
        <p:spPr>
          <a:xfrm>
            <a:off x="6465928" y="6214226"/>
            <a:ext cx="1740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3: compute loss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923EB40-5914-4B6B-B597-CF7DECC75E8E}"/>
                  </a:ext>
                </a:extLst>
              </p:cNvPr>
              <p:cNvSpPr txBox="1"/>
              <p:nvPr/>
            </p:nvSpPr>
            <p:spPr>
              <a:xfrm>
                <a:off x="9048831" y="559398"/>
                <a:ext cx="3050515" cy="28623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: data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: weights/parameters</a:t>
                </a:r>
              </a:p>
              <a:p>
                <a:endParaRPr lang="en-US" dirty="0"/>
              </a:p>
              <a:p>
                <a:r>
                  <a:rPr lang="en-US" dirty="0"/>
                  <a:t>Hyperparameters: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ML method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Parameters in ML method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Optimization algorithm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Parameters in optimization </a:t>
                </a:r>
                <a:br>
                  <a:rPr lang="en-US" dirty="0"/>
                </a:br>
                <a:r>
                  <a:rPr lang="en-US" dirty="0"/>
                  <a:t>algorithm</a:t>
                </a:r>
              </a:p>
              <a:p>
                <a:r>
                  <a:rPr lang="en-US" dirty="0"/>
                  <a:t>Loss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923EB40-5914-4B6B-B597-CF7DECC75E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8831" y="559398"/>
                <a:ext cx="3050515" cy="2862322"/>
              </a:xfrm>
              <a:prstGeom prst="rect">
                <a:avLst/>
              </a:prstGeom>
              <a:blipFill>
                <a:blip r:embed="rId6"/>
                <a:stretch>
                  <a:fillRect l="-1597" t="-1279" r="-798" b="-2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2494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28C63-55FF-4456-BA79-F4E46CE7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55490-A3F6-4FE9-80FB-E6241F092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Need to choose from a large range of hyperparameters</a:t>
            </a:r>
          </a:p>
          <a:p>
            <a:pPr lvl="1"/>
            <a:r>
              <a:rPr lang="en-US" dirty="0"/>
              <a:t>NN: </a:t>
            </a:r>
          </a:p>
          <a:p>
            <a:pPr lvl="2"/>
            <a:r>
              <a:rPr lang="en-US" dirty="0"/>
              <a:t>Model parameters: activation function, number and size of layers</a:t>
            </a:r>
          </a:p>
          <a:p>
            <a:pPr lvl="2"/>
            <a:r>
              <a:rPr lang="en-US" dirty="0"/>
              <a:t>Optimization parameters: optimization algorithm, learning rate, epochs, batch size</a:t>
            </a:r>
          </a:p>
          <a:p>
            <a:r>
              <a:rPr lang="en-US" dirty="0"/>
              <a:t>Hyperparameter tuning techniques:</a:t>
            </a:r>
          </a:p>
          <a:p>
            <a:pPr lvl="1"/>
            <a:r>
              <a:rPr lang="en-US" dirty="0"/>
              <a:t>Manual search</a:t>
            </a:r>
          </a:p>
          <a:p>
            <a:pPr lvl="1"/>
            <a:r>
              <a:rPr lang="en-US" dirty="0"/>
              <a:t>Grid search</a:t>
            </a:r>
          </a:p>
          <a:p>
            <a:pPr lvl="1"/>
            <a:r>
              <a:rPr lang="en-US" dirty="0"/>
              <a:t>Random search</a:t>
            </a:r>
          </a:p>
          <a:p>
            <a:pPr lvl="1"/>
            <a:r>
              <a:rPr lang="en-US" dirty="0"/>
              <a:t>Bayesian optimization</a:t>
            </a:r>
          </a:p>
          <a:p>
            <a:pPr lvl="1"/>
            <a:r>
              <a:rPr lang="en-US" dirty="0"/>
              <a:t>Heuristics: </a:t>
            </a:r>
          </a:p>
          <a:p>
            <a:pPr lvl="2"/>
            <a:r>
              <a:rPr lang="en-US" dirty="0" err="1"/>
              <a:t>Nelder</a:t>
            </a:r>
            <a:r>
              <a:rPr lang="en-US" dirty="0"/>
              <a:t>-Mead, Genetic, simulated annealing, ant colony, particle swarm</a:t>
            </a:r>
          </a:p>
          <a:p>
            <a:pPr lvl="1"/>
            <a:r>
              <a:rPr lang="en-US" dirty="0"/>
              <a:t>Derivative-free optimization:</a:t>
            </a:r>
          </a:p>
          <a:p>
            <a:pPr lvl="2"/>
            <a:r>
              <a:rPr lang="en-US" dirty="0"/>
              <a:t>Model-based: BOBYQA</a:t>
            </a:r>
          </a:p>
          <a:p>
            <a:pPr lvl="2"/>
            <a:r>
              <a:rPr lang="en-US" dirty="0"/>
              <a:t>Direct search: MADS/NOMAD</a:t>
            </a:r>
          </a:p>
        </p:txBody>
      </p:sp>
    </p:spTree>
    <p:extLst>
      <p:ext uri="{BB962C8B-B14F-4D97-AF65-F5344CB8AC3E}">
        <p14:creationId xmlns:p14="http://schemas.microsoft.com/office/powerpoint/2010/main" val="33833895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97EB-D3BC-4E3A-9803-BC240926C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optimization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C37D0B-BB3B-4461-A166-41B2B64FB383}"/>
              </a:ext>
            </a:extLst>
          </p:cNvPr>
          <p:cNvSpPr txBox="1"/>
          <p:nvPr/>
        </p:nvSpPr>
        <p:spPr>
          <a:xfrm>
            <a:off x="419549" y="2206688"/>
            <a:ext cx="3694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Limited to low number of parameters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7392A2D-427D-48B3-AD06-00C37DE7247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010"/>
            <a:ext cx="60848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14FF5E-69D8-4F40-AB76-400428EBC5E1}"/>
              </a:ext>
            </a:extLst>
          </p:cNvPr>
          <p:cNvSpPr txBox="1"/>
          <p:nvPr/>
        </p:nvSpPr>
        <p:spPr>
          <a:xfrm>
            <a:off x="10290586" y="6674538"/>
            <a:ext cx="190141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" dirty="0">
                <a:hlinkClick r:id="rId3"/>
              </a:rPr>
              <a:t>https://commons.wikimedia.org/wiki/File:GpParBayesAnimationSmall.gif</a:t>
            </a:r>
            <a:r>
              <a:rPr lang="en-US" sz="400" dirty="0"/>
              <a:t> </a:t>
            </a:r>
          </a:p>
          <a:p>
            <a:r>
              <a:rPr lang="en-US" sz="400" dirty="0" err="1"/>
              <a:t>AnotherSamWilson</a:t>
            </a:r>
            <a:r>
              <a:rPr lang="en-US" sz="400" dirty="0"/>
              <a:t>, CC BY-SA 4.0, via Wikimedia Commons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C91077-1FCE-48C9-96A8-7D6F1360E361}"/>
              </a:ext>
            </a:extLst>
          </p:cNvPr>
          <p:cNvSpPr txBox="1"/>
          <p:nvPr/>
        </p:nvSpPr>
        <p:spPr>
          <a:xfrm>
            <a:off x="562087" y="6123543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https://en.wikipedia.org/wiki/Bayesian_optimization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017366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7BA17-CE9B-4D30-912E-5A44E69D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Nelder</a:t>
            </a:r>
            <a:r>
              <a:rPr lang="en-US" dirty="0"/>
              <a:t>-Mead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66B8B03-6A0D-4451-9D5B-362AD9E04F8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426" y="0"/>
            <a:ext cx="4620409" cy="4620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C2EB47-7D25-4205-9553-39ED5040371C}"/>
              </a:ext>
            </a:extLst>
          </p:cNvPr>
          <p:cNvSpPr txBox="1"/>
          <p:nvPr/>
        </p:nvSpPr>
        <p:spPr>
          <a:xfrm>
            <a:off x="8823961" y="4770090"/>
            <a:ext cx="220262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" dirty="0">
                <a:hlinkClick r:id="rId3"/>
              </a:rPr>
              <a:t>https://commons.wikimedia.org/wiki/File:Nelder-Mead_Rosenbrock.gif</a:t>
            </a:r>
            <a:r>
              <a:rPr lang="en-US" sz="400" dirty="0"/>
              <a:t>  </a:t>
            </a:r>
          </a:p>
          <a:p>
            <a:r>
              <a:rPr lang="en-US" sz="400" dirty="0" err="1"/>
              <a:t>Nicoguaro</a:t>
            </a:r>
            <a:r>
              <a:rPr lang="en-US" sz="400" dirty="0"/>
              <a:t>, CC BY 4.0 &lt;https://creativecommons.org/licenses/by/4.0&gt;, via Wikimedia Commons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B5811B83-46EB-4F85-92DE-15F4ACFF3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91" y="1780950"/>
            <a:ext cx="6324600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A7CE7-DFF7-49EF-9806-8E798764D1DC}"/>
              </a:ext>
            </a:extLst>
          </p:cNvPr>
          <p:cNvSpPr txBox="1"/>
          <p:nvPr/>
        </p:nvSpPr>
        <p:spPr>
          <a:xfrm>
            <a:off x="1648610" y="5884433"/>
            <a:ext cx="2407023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" dirty="0">
                <a:hlinkClick r:id="rId5"/>
              </a:rPr>
              <a:t>https://commons.wikimedia.org/wiki/File:An-iteration-of-the-Nelder-Mead-method-over-two-dimensional-space-showing-point-p-min.png</a:t>
            </a:r>
            <a:r>
              <a:rPr lang="en-US" sz="300" dirty="0"/>
              <a:t>  </a:t>
            </a:r>
          </a:p>
          <a:p>
            <a:r>
              <a:rPr lang="en-US" sz="300" dirty="0"/>
              <a:t>Jade Yu </a:t>
            </a:r>
            <a:r>
              <a:rPr lang="en-US" sz="300" dirty="0" err="1"/>
              <a:t>ChengThomas</a:t>
            </a:r>
            <a:r>
              <a:rPr lang="en-US" sz="300" dirty="0"/>
              <a:t> </a:t>
            </a:r>
            <a:r>
              <a:rPr lang="en-US" sz="300" dirty="0" err="1"/>
              <a:t>Mailund</a:t>
            </a:r>
            <a:r>
              <a:rPr lang="en-US" sz="300" dirty="0"/>
              <a:t>, CC BY 4.0 &lt;https://creativecommons.org/licenses/by/4.0&gt;, via Wikimedia Commons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305421-27CD-490E-8923-B0BAA39FF079}"/>
              </a:ext>
            </a:extLst>
          </p:cNvPr>
          <p:cNvSpPr txBox="1"/>
          <p:nvPr/>
        </p:nvSpPr>
        <p:spPr>
          <a:xfrm>
            <a:off x="7507493" y="5330435"/>
            <a:ext cx="43912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Direct search method.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guarantee of global optimality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Heuristic, may converge to non-stationary</a:t>
            </a:r>
            <a:br>
              <a:rPr lang="en-US" dirty="0"/>
            </a:br>
            <a:r>
              <a:rPr lang="en-US" dirty="0"/>
              <a:t>points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D9BF70-F7AE-41D4-B072-2F63CF2883BD}"/>
              </a:ext>
            </a:extLst>
          </p:cNvPr>
          <p:cNvSpPr txBox="1"/>
          <p:nvPr/>
        </p:nvSpPr>
        <p:spPr>
          <a:xfrm>
            <a:off x="293240" y="6381632"/>
            <a:ext cx="67852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6"/>
              </a:rPr>
              <a:t>https://en.wikipedia.org/wiki/Nelder%E2%80%93Mead_method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14662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F67A1-AA58-4298-9FFE-1EF462DAB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BOBYQA: Bound Optimization BY Quadratic Approximation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9CDD3-0269-40D1-AC97-74B9FC1F072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subject</m:t>
                          </m:r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to</m:t>
                          </m:r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≤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≤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improvement on NEWUOA </a:t>
                </a:r>
                <a:r>
                  <a:rPr lang="en-US" sz="1900" dirty="0"/>
                  <a:t>(New Unconstrained Optimization Algorithm)</a:t>
                </a:r>
                <a:r>
                  <a:rPr lang="en-US" dirty="0"/>
                  <a:t> that solves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Build quadratic approximation model</a:t>
                </a:r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US" dirty="0"/>
                  <a:t>Interpolate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/>
                  <a:t> points</a:t>
                </a:r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US" dirty="0"/>
                  <a:t>Minimize </a:t>
                </a:r>
                <a:r>
                  <a:rPr lang="en-US" dirty="0" err="1"/>
                  <a:t>Frobenius</a:t>
                </a:r>
                <a:r>
                  <a:rPr lang="en-US" dirty="0"/>
                  <a:t> norm since system is underdetermined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Minimize model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Use trust-region strategy: </a:t>
                </a:r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US" dirty="0"/>
                  <a:t>if model is trusted, update to minimizer</a:t>
                </a:r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US" dirty="0"/>
                  <a:t>If model is untrusted, update model by adding/removing interpolation points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9CDD3-0269-40D1-AC97-74B9FC1F07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A4648258-6001-491F-9A43-5683A4E7748B}"/>
              </a:ext>
            </a:extLst>
          </p:cNvPr>
          <p:cNvSpPr txBox="1"/>
          <p:nvPr/>
        </p:nvSpPr>
        <p:spPr>
          <a:xfrm>
            <a:off x="5973184" y="6176963"/>
            <a:ext cx="60942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https://www.damtp.cam.ac.uk/user/na/NA_papers/NA2004_08.pdf</a:t>
            </a:r>
            <a:endParaRPr lang="en-US" sz="1400" dirty="0"/>
          </a:p>
          <a:p>
            <a:r>
              <a:rPr lang="en-US" sz="1400" dirty="0">
                <a:hlinkClick r:id="rId4"/>
              </a:rPr>
              <a:t>https://www.damtp.cam.ac.uk/user/na/NA_papers/NA2009_06.pdf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188303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55EA2-3A43-48AB-B1BF-08222370B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75893-E59E-422C-995F-FC7138E22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Evolved a population of candidate solutions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Start from randomly generated points (individuals) called a generation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Select a portion of the population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Generate a second generation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Crossover: mix characteristics of parents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Mutation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Keep looping until solution stabilize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A06A63-0526-4398-B591-BE2A52A0A48D}"/>
              </a:ext>
            </a:extLst>
          </p:cNvPr>
          <p:cNvSpPr txBox="1"/>
          <p:nvPr/>
        </p:nvSpPr>
        <p:spPr>
          <a:xfrm>
            <a:off x="838200" y="6308209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https://en.wikipedia.org/wiki/Genetic_algorithm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591870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4E0E4-00D2-4C88-85B4-38697FB65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annealing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85529F-137D-4972-B29D-75804D72FB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Often used for discrete search spaces</a:t>
                </a:r>
              </a:p>
              <a:p>
                <a:r>
                  <a:rPr lang="en-US" dirty="0"/>
                  <a:t>Global search metaheuristic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Start from a given point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Consider neighbor points, randomly decide to move to one point or do not move. A possible heuristic is to move to a better point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Update probabilities (cooling schedule), e.g., at the beginning accept a better with probability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 then increase that probability as the algorithm progresses</a:t>
                </a:r>
              </a:p>
              <a:p>
                <a:r>
                  <a:rPr lang="en-US" dirty="0"/>
                  <a:t>Allows to get out of local minima</a:t>
                </a:r>
              </a:p>
              <a:p>
                <a:r>
                  <a:rPr lang="en-US" dirty="0"/>
                  <a:t>No guarantee of convergence (heuristic)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85529F-137D-4972-B29D-75804D72FB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3081" r="-290" b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5CC13B9-36DE-49A1-9B4F-C305A398B7E8}"/>
              </a:ext>
            </a:extLst>
          </p:cNvPr>
          <p:cNvSpPr txBox="1"/>
          <p:nvPr/>
        </p:nvSpPr>
        <p:spPr>
          <a:xfrm>
            <a:off x="637391" y="6311900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https://en.wikipedia.org/wiki/Simulated_annealing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16840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36808-F9F3-4765-97E0-33B8DFEC9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 colony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E228F-2259-4D10-AA26-5E1F60383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3547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Artificial ant is computational agent searching for good solutions</a:t>
            </a:r>
          </a:p>
          <a:p>
            <a:r>
              <a:rPr lang="en-US" dirty="0"/>
              <a:t>Convert problem into finding shortest path on weighted graph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Each ant stochastically constructs a solution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Paths found by different ants are compared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Update pheromone levels on each edge (gradually forget old paths)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B7A5D3E-E72B-4FA1-BD43-7FEB8751ACD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100217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176D91-C6D5-4214-AD9E-CB1306A886AB}"/>
              </a:ext>
            </a:extLst>
          </p:cNvPr>
          <p:cNvSpPr txBox="1"/>
          <p:nvPr/>
        </p:nvSpPr>
        <p:spPr>
          <a:xfrm>
            <a:off x="6457278" y="5703855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hlinkClick r:id="rId3"/>
              </a:rPr>
              <a:t>https://commons.wikimedia.org/wiki/File:Ant_Colony_Algorihm_applied_to_the_Travelling_Salesman_Problem.gif</a:t>
            </a:r>
            <a:r>
              <a:rPr lang="en-US" sz="900" dirty="0"/>
              <a:t> </a:t>
            </a:r>
          </a:p>
          <a:p>
            <a:r>
              <a:rPr lang="en-US" sz="900" dirty="0"/>
              <a:t>Rodrigo Castro </a:t>
            </a:r>
            <a:r>
              <a:rPr lang="en-US" sz="900" dirty="0" err="1"/>
              <a:t>Freibott</a:t>
            </a:r>
            <a:r>
              <a:rPr lang="en-US" sz="900" dirty="0"/>
              <a:t>, CC BY-SA 4.0 &lt;https://creativecommons.org/licenses/by-sa/4.0&gt;, via Wikimedia Commons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37A6E3-4E7B-4608-8A97-9FF529A0E764}"/>
              </a:ext>
            </a:extLst>
          </p:cNvPr>
          <p:cNvSpPr txBox="1"/>
          <p:nvPr/>
        </p:nvSpPr>
        <p:spPr>
          <a:xfrm>
            <a:off x="341555" y="6409383"/>
            <a:ext cx="77266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https://en.wikipedia.org/wiki/Ant_colony_optimization_algorithms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99271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Menu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dirty="0"/>
              <a:t>0. Assignment 1</a:t>
            </a:r>
          </a:p>
          <a:p>
            <a:pPr marL="0" indent="0">
              <a:buNone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Gradient descent for ML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dirty="0"/>
              <a:t>Momentum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dirty="0"/>
              <a:t>NAG: </a:t>
            </a:r>
            <a:r>
              <a:rPr lang="en-CA" dirty="0" err="1"/>
              <a:t>Nesterov’s</a:t>
            </a:r>
            <a:r>
              <a:rPr lang="en-CA" dirty="0"/>
              <a:t> accelerated gradient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dirty="0"/>
              <a:t>SGD: Stochastic gradient descent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dirty="0" err="1"/>
              <a:t>Adagrad</a:t>
            </a:r>
            <a:endParaRPr lang="en-CA" dirty="0"/>
          </a:p>
          <a:p>
            <a:pPr marL="971550" lvl="1" indent="-514350">
              <a:buFont typeface="+mj-lt"/>
              <a:buAutoNum type="arabicPeriod"/>
            </a:pPr>
            <a:r>
              <a:rPr lang="en-CA" dirty="0" err="1"/>
              <a:t>RMSProp</a:t>
            </a:r>
            <a:endParaRPr lang="en-CA" dirty="0"/>
          </a:p>
          <a:p>
            <a:pPr marL="971550" lvl="1" indent="-514350">
              <a:buFont typeface="+mj-lt"/>
              <a:buAutoNum type="arabicPeriod"/>
            </a:pPr>
            <a:r>
              <a:rPr lang="en-CA" dirty="0"/>
              <a:t>Adam, </a:t>
            </a:r>
            <a:r>
              <a:rPr lang="en-CA" dirty="0" err="1"/>
              <a:t>NAdam</a:t>
            </a:r>
            <a:r>
              <a:rPr lang="en-CA" dirty="0"/>
              <a:t>, </a:t>
            </a:r>
            <a:r>
              <a:rPr lang="en-CA" dirty="0" err="1"/>
              <a:t>AdamW</a:t>
            </a:r>
            <a:r>
              <a:rPr lang="en-CA" dirty="0"/>
              <a:t>, and variants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dirty="0"/>
              <a:t>Lion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Hyperparameter tuning optimization algorithms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dirty="0"/>
              <a:t>Random search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dirty="0"/>
              <a:t>Grid search</a:t>
            </a:r>
          </a:p>
          <a:p>
            <a:pPr marL="971550" lvl="1" indent="-514350">
              <a:buFont typeface="+mj-lt"/>
              <a:buAutoNum type="arabicPeriod"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D7BF78D-496F-4B18-89F6-F9AC3B233C29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115516" y="2209800"/>
            <a:ext cx="22476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courtesy of </a:t>
            </a:r>
            <a:r>
              <a:rPr lang="en-CA" sz="800" dirty="0"/>
              <a:t>Gregory </a:t>
            </a:r>
            <a:r>
              <a:rPr lang="en-CA" sz="800" dirty="0" err="1"/>
              <a:t>Szarkiewicz</a:t>
            </a:r>
            <a:r>
              <a:rPr lang="en-CA" sz="800" dirty="0"/>
              <a:t> </a:t>
            </a:r>
            <a:r>
              <a:rPr lang="en-US" sz="800" dirty="0"/>
              <a:t> / FreeDigitalPhotos.net</a:t>
            </a:r>
            <a:endParaRPr lang="en-CA" sz="800" dirty="0"/>
          </a:p>
        </p:txBody>
      </p:sp>
      <p:pic>
        <p:nvPicPr>
          <p:cNvPr id="1027" name="Picture 3" descr="D:\MyDocuments\CCA-repo\teaching\2014-w1\222\lectures\images-freedigitalphotos.net\confused-sig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516" y="533400"/>
            <a:ext cx="2247684" cy="149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3875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A810A-8F87-46EC-B688-09288E5F6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Particle swarm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C1839-029A-49E5-B46F-C5328D13A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7457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Population of candidate solution (swarm)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Move particle using simple formulas guided by particle position and swarm best position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Improved positions guide movements of the swarm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repeat</a:t>
            </a:r>
          </a:p>
          <a:p>
            <a:r>
              <a:rPr lang="en-US" dirty="0"/>
              <a:t>No guarantee of finding solution</a:t>
            </a:r>
          </a:p>
          <a:p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37A256-4CD4-43AD-B40C-405014AF5BA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794"/>
            <a:ext cx="5334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B8FEAF-19EC-447D-ADDB-DF5881147F99}"/>
              </a:ext>
            </a:extLst>
          </p:cNvPr>
          <p:cNvSpPr txBox="1"/>
          <p:nvPr/>
        </p:nvSpPr>
        <p:spPr>
          <a:xfrm>
            <a:off x="8694869" y="4150181"/>
            <a:ext cx="241778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" dirty="0">
                <a:hlinkClick r:id="rId3"/>
              </a:rPr>
              <a:t>https://commons.wikimedia.org/wiki/File:ParticleSwarmArrowsAnimation.gif</a:t>
            </a:r>
            <a:r>
              <a:rPr lang="en-US" sz="400" dirty="0"/>
              <a:t>  </a:t>
            </a:r>
          </a:p>
          <a:p>
            <a:r>
              <a:rPr lang="en-US" sz="400" dirty="0" err="1"/>
              <a:t>Ephramac</a:t>
            </a:r>
            <a:r>
              <a:rPr lang="en-US" sz="400" dirty="0"/>
              <a:t>, CC BY-SA 4.0 &lt;https://creativecommons.org/licenses/by-sa/4.0&gt;, via Wikimedia Commons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B911A6-86E7-42BC-B1E5-90A811A8CB51}"/>
              </a:ext>
            </a:extLst>
          </p:cNvPr>
          <p:cNvSpPr txBox="1"/>
          <p:nvPr/>
        </p:nvSpPr>
        <p:spPr>
          <a:xfrm>
            <a:off x="838200" y="6311900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https://en.wikipedia.org/wiki/Particle_swarm_optimization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750266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2D4AF-C55B-4798-BC36-EEFD35C25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59880" cy="1325563"/>
          </a:xfrm>
        </p:spPr>
        <p:txBody>
          <a:bodyPr/>
          <a:lstStyle/>
          <a:p>
            <a:r>
              <a:rPr lang="en-US" dirty="0"/>
              <a:t>MADS: mesh adaptive direct search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A13414-7E63-4409-9888-BE5E0AC06F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Current point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, build a mesh around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Evaluate cost function on neighbors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If there is better solution, pick it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Otherwise, reduce the size of the mesh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Converges to a local minimum</a:t>
                </a:r>
              </a:p>
              <a:p>
                <a:r>
                  <a:rPr lang="en-US" dirty="0"/>
                  <a:t>NOMAD implementation (Nonlinear Optimization with the MADS algorithm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A13414-7E63-4409-9888-BE5E0AC06F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46" name="Picture 2">
            <a:extLst>
              <a:ext uri="{FF2B5EF4-FFF2-40B4-BE49-F238E27FC236}">
                <a16:creationId xmlns:a16="http://schemas.microsoft.com/office/drawing/2014/main" id="{141B906B-6976-4873-AAD9-DBA2A29F62A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5002" y="0"/>
            <a:ext cx="4216998" cy="4216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D23070-05E6-4E35-98D2-2E5EF704170E}"/>
              </a:ext>
            </a:extLst>
          </p:cNvPr>
          <p:cNvSpPr txBox="1"/>
          <p:nvPr/>
        </p:nvSpPr>
        <p:spPr>
          <a:xfrm>
            <a:off x="8279803" y="4351935"/>
            <a:ext cx="307399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" dirty="0">
                <a:hlinkClick r:id="rId4"/>
              </a:rPr>
              <a:t>https://commons.wikimedia.org/wiki/File:Direct_search_BROYDEN.gif</a:t>
            </a:r>
            <a:r>
              <a:rPr lang="en-US" sz="500" dirty="0"/>
              <a:t>  </a:t>
            </a:r>
          </a:p>
          <a:p>
            <a:r>
              <a:rPr lang="en-US" sz="500" dirty="0"/>
              <a:t>Guillaume </a:t>
            </a:r>
            <a:r>
              <a:rPr lang="en-US" sz="500" dirty="0" err="1"/>
              <a:t>Jacquenot</a:t>
            </a:r>
            <a:r>
              <a:rPr lang="en-US" sz="500" dirty="0"/>
              <a:t>, CC BY-SA 3.0 &lt;https://creativecommons.org/licenses/by-sa/3.0&gt;, via Wikimedia Commons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7F2224-A6C6-4E58-B989-42FC6FAB096C}"/>
              </a:ext>
            </a:extLst>
          </p:cNvPr>
          <p:cNvSpPr txBox="1"/>
          <p:nvPr/>
        </p:nvSpPr>
        <p:spPr>
          <a:xfrm>
            <a:off x="637391" y="5988734"/>
            <a:ext cx="7559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https://en.wikipedia.org/wiki/Pattern_search_%28optimization%29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9740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46ED70-C366-4AE5-B42B-A53C90F3F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Warning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CA755-83DF-4B96-A40A-62014A41B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Gray Box Manifesto for Evolutionary Combinatorial Optimization </a:t>
            </a:r>
            <a:r>
              <a:rPr lang="en-US" dirty="0">
                <a:hlinkClick r:id="rId2"/>
              </a:rPr>
              <a:t>https://dl.acm.org/doi/pdf/10.1145/3328473.3328474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Black box random search is doomed to fail, i.e., may as well use random search than a genetic algorithm</a:t>
            </a:r>
          </a:p>
          <a:p>
            <a:pPr lvl="1"/>
            <a:r>
              <a:rPr lang="en-US" dirty="0"/>
              <a:t>Gray box (using the problem structure) is the only way forward</a:t>
            </a:r>
          </a:p>
          <a:p>
            <a:r>
              <a:rPr lang="en-US" dirty="0"/>
              <a:t>Metaphor-based metaheuristics, a call for action: the elephant in the room </a:t>
            </a:r>
            <a:r>
              <a:rPr lang="en-US" dirty="0">
                <a:hlinkClick r:id="rId3"/>
              </a:rPr>
              <a:t>https://link.springer.com/article/10.1007/s11721-021-00202-9</a:t>
            </a:r>
            <a:endParaRPr lang="en-US" dirty="0"/>
          </a:p>
          <a:p>
            <a:pPr lvl="1"/>
            <a:r>
              <a:rPr lang="en-US" dirty="0"/>
              <a:t>Useless metaphors</a:t>
            </a:r>
          </a:p>
          <a:p>
            <a:pPr lvl="1"/>
            <a:r>
              <a:rPr lang="en-US" dirty="0"/>
              <a:t>Lack of novelty</a:t>
            </a:r>
          </a:p>
          <a:p>
            <a:pPr lvl="1"/>
            <a:r>
              <a:rPr lang="en-US" dirty="0"/>
              <a:t>Poor experimental validation and comparison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50DD80-60C2-42A8-8567-65543609E0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505872" y="1"/>
            <a:ext cx="1686128" cy="1485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D2F266-E188-498F-B436-85579EA0DC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657450" y="5483801"/>
            <a:ext cx="3534550" cy="12416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74EB91-711A-4C1B-9C7C-713ECE81C347}"/>
              </a:ext>
            </a:extLst>
          </p:cNvPr>
          <p:cNvSpPr txBox="1"/>
          <p:nvPr/>
        </p:nvSpPr>
        <p:spPr>
          <a:xfrm>
            <a:off x="2531250" y="4883925"/>
            <a:ext cx="74295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7" tooltip="https://www.pngall.com/warning-sign-png/download/69474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8" tooltip="https://creativecommons.org/licenses/by-nc/3.0/"/>
              </a:rPr>
              <a:t>CC BY-NC</a:t>
            </a:r>
            <a:endParaRPr lang="en-US" sz="9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A971725-FE97-43D9-83F7-A063F277B3F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rot="1181752">
            <a:off x="50799" y="5504694"/>
            <a:ext cx="2334151" cy="154380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7FB944C-F968-4E23-AB39-AEC6D495E7E6}"/>
              </a:ext>
            </a:extLst>
          </p:cNvPr>
          <p:cNvSpPr txBox="1"/>
          <p:nvPr/>
        </p:nvSpPr>
        <p:spPr>
          <a:xfrm>
            <a:off x="1211539" y="7158000"/>
            <a:ext cx="103689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10" tooltip="https://www.pngall.com/warning-sign-png/download/69418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8" tooltip="https://creativecommons.org/licenses/by-nc/3.0/"/>
              </a:rPr>
              <a:t>CC BY-NC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8441198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D3B52B-F3C4-42D4-ACC6-75E56E67C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tuning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44181B-0DE3-4B02-9334-20A7970CF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an optimization problem, why not use optimization algorithms?</a:t>
            </a:r>
          </a:p>
          <a:p>
            <a:pPr lvl="1"/>
            <a:r>
              <a:rPr lang="en-US" dirty="0"/>
              <a:t>Bayesian optimization</a:t>
            </a:r>
          </a:p>
          <a:p>
            <a:pPr lvl="1"/>
            <a:r>
              <a:rPr lang="en-US" dirty="0"/>
              <a:t>MADS (Mesh Adaptive Direct Search); implemented in </a:t>
            </a:r>
            <a:r>
              <a:rPr lang="en-US" dirty="0" err="1"/>
              <a:t>HyperNOMAD</a:t>
            </a:r>
            <a:br>
              <a:rPr lang="en-US" dirty="0"/>
            </a:br>
            <a:r>
              <a:rPr lang="en-US" dirty="0">
                <a:hlinkClick r:id="rId2"/>
              </a:rPr>
              <a:t>https://arxiv.org/abs/1907.01698</a:t>
            </a:r>
            <a:r>
              <a:rPr lang="en-US" dirty="0"/>
              <a:t> </a:t>
            </a:r>
          </a:p>
          <a:p>
            <a:r>
              <a:rPr lang="en-US" dirty="0"/>
              <a:t>Discrete parameter values so no derivative available</a:t>
            </a:r>
          </a:p>
          <a:p>
            <a:r>
              <a:rPr lang="en-US" dirty="0"/>
              <a:t>Loss function evaluations are extremely time consuming so limited to a very small number of function evaluations</a:t>
            </a:r>
          </a:p>
        </p:txBody>
      </p:sp>
    </p:spTree>
    <p:extLst>
      <p:ext uri="{BB962C8B-B14F-4D97-AF65-F5344CB8AC3E}">
        <p14:creationId xmlns:p14="http://schemas.microsoft.com/office/powerpoint/2010/main" val="40547142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9EE75-F2AF-4ED1-9BB9-13E01D718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495CF1-DED5-4979-BD0C-DB3F1559C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dirty="0"/>
              <a:t>Start with default parameters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/>
              <a:t>If performance not acceptable, manual tuning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/>
              <a:t>If still unacceptable: random search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/>
              <a:t>Still not acceptable: Bayesian optimization, </a:t>
            </a:r>
            <a:r>
              <a:rPr lang="en-US" dirty="0" err="1">
                <a:hlinkClick r:id="rId2"/>
              </a:rPr>
              <a:t>HyperNOMAD</a:t>
            </a:r>
            <a:endParaRPr lang="en-US" dirty="0"/>
          </a:p>
          <a:p>
            <a:pPr marL="457200" indent="-457200" algn="l">
              <a:buFont typeface="+mj-lt"/>
              <a:buAutoNum type="arabicPeriod"/>
            </a:pPr>
            <a:r>
              <a:rPr lang="en-US" dirty="0"/>
              <a:t>Still not acceptable: Grid search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Avoid heuristics unless you really have no choice:</a:t>
            </a:r>
          </a:p>
          <a:p>
            <a:pPr marL="0" indent="0" algn="l">
              <a:buNone/>
            </a:pPr>
            <a:r>
              <a:rPr lang="en-US" dirty="0"/>
              <a:t>“Heuristics are for the ignorant or the desperate. There is nothing wrong with being desperate.” Andy Conn (paraphrased).</a:t>
            </a:r>
          </a:p>
        </p:txBody>
      </p:sp>
    </p:spTree>
    <p:extLst>
      <p:ext uri="{BB962C8B-B14F-4D97-AF65-F5344CB8AC3E}">
        <p14:creationId xmlns:p14="http://schemas.microsoft.com/office/powerpoint/2010/main" val="26773728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15F80-8FA2-4911-8291-1B02A19033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Quadratic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948E4E-870D-4337-AFDC-B93897DBFC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132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4018F3-8B56-4DE9-801F-AE35C9FB3E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81200" y="1600201"/>
                <a:ext cx="8229600" cy="4525963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CA" dirty="0"/>
                  <a:t>Nonlinear programming</a:t>
                </a:r>
                <a:br>
                  <a:rPr lang="en-CA" dirty="0"/>
                </a:br>
                <a14:m>
                  <m:oMath xmlns:m="http://schemas.openxmlformats.org/officeDocument/2006/math">
                    <m:func>
                      <m:func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a:rPr lang="en-CA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CA" i="1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CA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CA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CA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≤0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CA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CA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CA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=0;</m:t>
                        </m:r>
                        <m:r>
                          <a:rPr lang="en-CA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CA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CA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}</m:t>
                        </m:r>
                      </m:e>
                    </m:func>
                  </m:oMath>
                </a14:m>
                <a:endParaRPr lang="en-CA" dirty="0"/>
              </a:p>
              <a:p>
                <a:r>
                  <a:rPr lang="en-CA" dirty="0"/>
                  <a:t>Quadratic programming</a:t>
                </a:r>
                <a:br>
                  <a:rPr lang="en-CA" dirty="0"/>
                </a:br>
                <a14:m>
                  <m:oMath xmlns:m="http://schemas.openxmlformats.org/officeDocument/2006/math">
                    <m:func>
                      <m:func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{</m:t>
                        </m:r>
                        <m:f>
                          <m:fPr>
                            <m:ctrlP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CA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𝑄𝑥</m:t>
                        </m:r>
                        <m:r>
                          <a:rPr lang="en-CA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CA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CA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𝐴𝑥</m:t>
                        </m:r>
                        <m:r>
                          <a:rPr lang="en-CA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CA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CA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𝐵𝑥</m:t>
                        </m:r>
                        <m:r>
                          <a:rPr lang="en-CA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}</m:t>
                        </m:r>
                      </m:e>
                    </m:func>
                  </m:oMath>
                </a14:m>
                <a:endParaRPr lang="en-CA" dirty="0"/>
              </a:p>
              <a:p>
                <a:r>
                  <a:rPr lang="en-CA" dirty="0"/>
                  <a:t>Unconstrained quadratic programming</a:t>
                </a:r>
                <a:br>
                  <a:rPr lang="en-CA" dirty="0"/>
                </a:br>
                <a14:m>
                  <m:oMath xmlns:m="http://schemas.openxmlformats.org/officeDocument/2006/math">
                    <m:func>
                      <m:func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{</m:t>
                        </m:r>
                        <m:f>
                          <m:fPr>
                            <m:ctrlP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CA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𝑄𝑥</m:t>
                        </m:r>
                        <m:r>
                          <a:rPr lang="en-CA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CA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CA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}</m:t>
                        </m:r>
                      </m:e>
                    </m:func>
                  </m:oMath>
                </a14:m>
                <a:endParaRPr lang="en-CA" dirty="0"/>
              </a:p>
              <a:p>
                <a:r>
                  <a:rPr lang="en-CA" dirty="0"/>
                  <a:t>Linear programming</a:t>
                </a:r>
                <a:br>
                  <a:rPr lang="en-CA" dirty="0"/>
                </a:b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{</m:t>
                        </m:r>
                        <m:sSup>
                          <m:sSupPr>
                            <m:ctrlP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:</m:t>
                        </m:r>
                        <m: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𝐴𝑥</m:t>
                        </m:r>
                        <m: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≥0}</m:t>
                        </m:r>
                      </m:e>
                    </m:func>
                  </m:oMath>
                </a14:m>
                <a:br>
                  <a:rPr lang="en-CA" dirty="0"/>
                </a:br>
                <a:endParaRPr lang="en-CA" dirty="0"/>
              </a:p>
              <a:p>
                <a:pPr marL="0" indent="0">
                  <a:buNone/>
                </a:pPr>
                <a:br>
                  <a:rPr lang="en-CA" dirty="0"/>
                </a:br>
                <a:endParaRPr lang="en-CA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4018F3-8B56-4DE9-801F-AE35C9FB3E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81200" y="1600201"/>
                <a:ext cx="8229600" cy="4525963"/>
              </a:xfrm>
              <a:blipFill>
                <a:blip r:embed="rId2"/>
                <a:stretch>
                  <a:fillRect l="-1259" t="-28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5376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06"/>
    </mc:Choice>
    <mc:Fallback xmlns="">
      <p:transition spd="slow" advTm="34406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6EDC5-E030-4F6B-9E01-868CB2664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Quadratic programming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1623D2C-EA2E-4668-A5F1-B086D64057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CA" dirty="0"/>
                  <a:t>Quadratic programming refer to minimizing a quadratic function under linear constraints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CA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{</m:t>
                          </m:r>
                          <m:f>
                            <m:fPr>
                              <m:ctrlP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𝑄𝑥</m:t>
                          </m:r>
                          <m:r>
                            <a:rPr lang="en-CA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p>
                              <m: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func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CA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𝐴𝑥</m:t>
                      </m:r>
                      <m:r>
                        <a:rPr lang="en-CA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CA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CA" dirty="0"/>
              </a:p>
              <a:p>
                <a:r>
                  <a:rPr lang="en-CA" dirty="0"/>
                  <a:t>We start with the unconstrained version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CA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CA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A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CA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CA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CA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𝑄𝑥</m:t>
                          </m:r>
                          <m:r>
                            <a:rPr lang="en-CA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CA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p>
                              <m:r>
                                <a:rPr lang="en-CA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func>
                      <m:r>
                        <a:rPr lang="en-CA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:endParaRPr lang="en-CA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1623D2C-EA2E-4668-A5F1-B086D64057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48164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7489A-9AC6-4682-9A21-34AA2FE9C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Unconstrained quadratic programming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60533C-9370-4CA1-A32D-71162930E9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CA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func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The critical points satisfy: </a:t>
                </a:r>
                <a:br>
                  <a:rPr lang="en-CA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CA" b="0" i="0" smtClean="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CA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CA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BUT… solving Ax=b does not always return the minimum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60533C-9370-4CA1-A32D-71162930E9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85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4264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335"/>
    </mc:Choice>
    <mc:Fallback xmlns="">
      <p:transition spd="slow" advTm="32335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89FFE8-DCA0-4F2A-A03D-EBBC3CF5D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479526"/>
            <a:ext cx="9144000" cy="589894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B272801-A67F-4642-8ECE-B43C44C482C3}"/>
                  </a:ext>
                </a:extLst>
              </p:cNvPr>
              <p:cNvSpPr txBox="1"/>
              <p:nvPr/>
            </p:nvSpPr>
            <p:spPr>
              <a:xfrm>
                <a:off x="1762634" y="6019801"/>
                <a:ext cx="8666732" cy="5555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A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CA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A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CA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CA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CA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CA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CA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CA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CA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]</m:t>
                    </m:r>
                    <m:d>
                      <m:dPr>
                        <m:begChr m:val="["/>
                        <m:endChr m:val="]"/>
                        <m:ctrlPr>
                          <a:rPr lang="en-CA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CA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CA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CA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CA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CA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CA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CA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CA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mr>
                          <m:mr>
                            <m:e>
                              <m:r>
                                <a:rPr lang="en-CA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CA" dirty="0">
                    <a:solidFill>
                      <a:prstClr val="black"/>
                    </a:solidFill>
                    <a:latin typeface="Calibri"/>
                  </a:rPr>
                  <a:t> with positive definite matrix so f is (strongly) convex quadratic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B272801-A67F-4642-8ECE-B43C44C482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2634" y="6019801"/>
                <a:ext cx="8666732" cy="55553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358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85"/>
    </mc:Choice>
    <mc:Fallback xmlns="">
      <p:transition spd="slow" advTm="2378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09AA8-239D-4B9C-84FE-A6C7E3C32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EC540-B28E-4FCC-B620-30389E63A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+mj-lt"/>
              <a:buAutoNum type="romanUcPeriod"/>
            </a:pPr>
            <a:r>
              <a:rPr lang="en-US" dirty="0"/>
              <a:t>Classify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Unconstrained nonlinear; use nonlinear solver: BFGS, SLSQP, trust region; </a:t>
            </a:r>
            <a:r>
              <a:rPr lang="en-US" dirty="0" err="1"/>
              <a:t>fminunc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Quadratic programming (QP); use </a:t>
            </a:r>
            <a:r>
              <a:rPr lang="en-US" dirty="0" err="1"/>
              <a:t>quadprog</a:t>
            </a:r>
            <a:r>
              <a:rPr lang="en-US" dirty="0"/>
              <a:t>. Avoid nonlinear solvers like </a:t>
            </a:r>
            <a:r>
              <a:rPr lang="en-US" dirty="0" err="1"/>
              <a:t>fmincon</a:t>
            </a:r>
            <a:r>
              <a:rPr lang="en-US" dirty="0"/>
              <a:t>, SLSQP, BFGS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Quadratic objective with quadratic constraints. Use quadratically-constrained quadratic programming (QCQP) solver; a nonlinear solver is acceptable</a:t>
            </a:r>
          </a:p>
          <a:p>
            <a:pPr marL="457200" indent="-457200">
              <a:buFont typeface="+mj-lt"/>
              <a:buAutoNum type="romanUcPeriod"/>
            </a:pPr>
            <a:r>
              <a:rPr lang="en-US" dirty="0"/>
              <a:t>Solve: find the minimum (min value -0.15), not the maximum! There are 2 global minimizers</a:t>
            </a:r>
          </a:p>
          <a:p>
            <a:pPr marL="0" indent="0">
              <a:buNone/>
            </a:pPr>
            <a:r>
              <a:rPr lang="en-US" dirty="0"/>
              <a:t>Avoid derivative-free solvers when derivatives are available, e.g., </a:t>
            </a:r>
            <a:r>
              <a:rPr lang="en-US" dirty="0" err="1"/>
              <a:t>Nelder</a:t>
            </a:r>
            <a:r>
              <a:rPr lang="en-US" dirty="0"/>
              <a:t>-Mead, differential evolution, COBYLA</a:t>
            </a:r>
          </a:p>
          <a:p>
            <a:pPr marL="1028700" lvl="1" indent="-571500">
              <a:buFont typeface="+mj-lt"/>
              <a:buAutoNum type="roman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5632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7B8D2B-999A-4D06-AC2C-FAFA133C8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471209"/>
            <a:ext cx="9144000" cy="591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8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94"/>
    </mc:Choice>
    <mc:Fallback xmlns="">
      <p:transition spd="slow" advTm="23394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B9F920-4DD0-4DB1-8777-C9ACD94DD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467663"/>
            <a:ext cx="9144000" cy="592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924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630"/>
    </mc:Choice>
    <mc:Fallback xmlns="">
      <p:transition spd="slow" advTm="3463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6AE18-A524-44C8-B154-A075AC988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Direct vs. Iterative methods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45E5E-7ACA-4B3D-9AC6-79EABCE7E0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Direct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51DFEED0-592D-4F06-80E9-599AF93CC80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09600" y="2174874"/>
                <a:ext cx="5386917" cy="460766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CA" dirty="0"/>
                  <a:t>Solve linear system Ax=b</a:t>
                </a:r>
              </a:p>
              <a:p>
                <a:r>
                  <a:rPr lang="en-CA" dirty="0"/>
                  <a:t>Gaussian elimination with </a:t>
                </a:r>
                <a:r>
                  <a:rPr lang="en-CA" dirty="0" err="1"/>
                  <a:t>backsubstitution</a:t>
                </a:r>
                <a:endParaRPr lang="en-CA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/3</m:t>
                    </m:r>
                  </m:oMath>
                </a14:m>
                <a:r>
                  <a:rPr lang="en-CA" dirty="0"/>
                  <a:t> operations</a:t>
                </a:r>
              </a:p>
              <a:p>
                <a:pPr lvl="1"/>
                <a:r>
                  <a:rPr lang="en-CA" dirty="0"/>
                  <a:t>Called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𝐿𝑈</m:t>
                    </m:r>
                  </m:oMath>
                </a14:m>
                <a:r>
                  <a:rPr lang="en-CA" dirty="0"/>
                  <a:t> factorization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𝐿𝑈</m:t>
                    </m:r>
                  </m:oMath>
                </a14:m>
                <a:endParaRPr lang="en-CA" dirty="0"/>
              </a:p>
              <a:p>
                <a:r>
                  <a:rPr lang="en-CA" dirty="0"/>
                  <a:t>Cholesky decomposition (aka Cholesky factorization) for </a:t>
                </a:r>
                <a:r>
                  <a:rPr lang="en-CA" dirty="0">
                    <a:solidFill>
                      <a:srgbClr val="FF0000"/>
                    </a:solidFill>
                  </a:rPr>
                  <a:t>positive definite </a:t>
                </a:r>
                <a:r>
                  <a:rPr lang="en-CA" dirty="0"/>
                  <a:t>matrices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/3</m:t>
                    </m:r>
                  </m:oMath>
                </a14:m>
                <a:r>
                  <a:rPr lang="en-CA" dirty="0"/>
                  <a:t> operations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CA" dirty="0"/>
              </a:p>
              <a:p>
                <a:pPr lvl="1"/>
                <a:r>
                  <a:rPr lang="en-CA" dirty="0"/>
                  <a:t>Half time and space of Gaussian elimination; compute eigenvalues, determinant efficiently</a:t>
                </a:r>
              </a:p>
              <a:p>
                <a:pPr lvl="1"/>
                <a:endParaRPr lang="en-CA" dirty="0"/>
              </a:p>
              <a:p>
                <a:pPr lvl="1"/>
                <a:endParaRPr lang="en-CA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51DFEED0-592D-4F06-80E9-599AF93CC8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09600" y="2174874"/>
                <a:ext cx="5386917" cy="4607665"/>
              </a:xfrm>
              <a:blipFill>
                <a:blip r:embed="rId2"/>
                <a:stretch>
                  <a:fillRect l="-1471" t="-1852" r="-11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070E46-208B-446F-A129-762167E80A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/>
              <a:t>Iterative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B50624BC-CFB2-4023-90FA-8E43A0CFE23C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CA" dirty="0"/>
                  <a:t>solve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CA" b="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lim>
                        </m:limLow>
                      </m:fName>
                      <m:e>
                        <m:f>
                          <m:f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𝐴𝑥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func>
                  </m:oMath>
                </a14:m>
                <a:endParaRPr lang="en-CA" dirty="0"/>
              </a:p>
              <a:p>
                <a:r>
                  <a:rPr lang="en-CA" dirty="0"/>
                  <a:t>conjugate gradient</a:t>
                </a:r>
              </a:p>
              <a:p>
                <a:pPr lvl="1"/>
                <a:r>
                  <a:rPr lang="en-CA" dirty="0"/>
                  <a:t>best general purpose method</a:t>
                </a:r>
              </a:p>
              <a:p>
                <a:endParaRPr lang="en-CA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B50624BC-CFB2-4023-90FA-8E43A0CFE23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3"/>
                <a:stretch>
                  <a:fillRect l="-1584" t="-3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1103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089"/>
    </mc:Choice>
    <mc:Fallback xmlns="">
      <p:transition spd="slow" advTm="75089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Conjugate gradient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A" dirty="0"/>
                  <a:t>most popular iterative method for solving </a:t>
                </a:r>
                <a:r>
                  <a:rPr lang="en-CA" b="1" dirty="0">
                    <a:solidFill>
                      <a:srgbClr val="00B050"/>
                    </a:solidFill>
                  </a:rPr>
                  <a:t>large</a:t>
                </a:r>
                <a:r>
                  <a:rPr lang="en-CA" dirty="0"/>
                  <a:t> systems of linear equations </a:t>
                </a:r>
                <a:br>
                  <a:rPr lang="en-CA" dirty="0"/>
                </a:b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𝐴𝑥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CA" dirty="0"/>
              </a:p>
              <a:p>
                <a:r>
                  <a:rPr lang="en-CA" dirty="0"/>
                  <a:t>effective when A is square symmetric positive-definite and </a:t>
                </a:r>
                <a:r>
                  <a:rPr lang="en-CA" b="1" dirty="0">
                    <a:solidFill>
                      <a:srgbClr val="00B050"/>
                    </a:solidFill>
                  </a:rPr>
                  <a:t>sparse </a:t>
                </a:r>
                <a:r>
                  <a:rPr lang="en-CA" b="1" dirty="0"/>
                  <a:t>[iterative method]</a:t>
                </a:r>
                <a:endParaRPr lang="en-CA" b="1" dirty="0">
                  <a:solidFill>
                    <a:srgbClr val="00B050"/>
                  </a:solidFill>
                </a:endParaRPr>
              </a:p>
              <a:p>
                <a:r>
                  <a:rPr lang="en-CA" dirty="0"/>
                  <a:t>When A is </a:t>
                </a:r>
                <a:r>
                  <a:rPr lang="en-CA" dirty="0">
                    <a:solidFill>
                      <a:srgbClr val="FF0000"/>
                    </a:solidFill>
                  </a:rPr>
                  <a:t>dense</a:t>
                </a:r>
                <a:r>
                  <a:rPr lang="en-CA" dirty="0"/>
                  <a:t>, best to factor A and solve by </a:t>
                </a:r>
                <a:r>
                  <a:rPr lang="en-CA" dirty="0" err="1"/>
                  <a:t>backsubstitution</a:t>
                </a:r>
                <a:r>
                  <a:rPr lang="en-CA" dirty="0"/>
                  <a:t> </a:t>
                </a:r>
                <a:r>
                  <a:rPr lang="en-CA" b="1" dirty="0"/>
                  <a:t>[direct method]</a:t>
                </a:r>
                <a:endParaRPr lang="en-CA" dirty="0"/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704" t="-1752" r="-192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252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Quadratic 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 Placeholder 7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>
                          <a:latin typeface="Cambria Math"/>
                        </a:rPr>
                        <m:t>𝐴𝑥</m:t>
                      </m:r>
                      <m:r>
                        <a:rPr lang="en-CA" b="0" i="1">
                          <a:latin typeface="Cambria Math"/>
                        </a:rPr>
                        <m:t>=</m:t>
                      </m:r>
                      <m:r>
                        <a:rPr lang="en-CA" b="0" i="1">
                          <a:latin typeface="Cambria Math"/>
                        </a:rPr>
                        <m:t>𝑏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8" name="Tex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44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5" t="26527" r="21723" b="20421"/>
          <a:stretch/>
        </p:blipFill>
        <p:spPr bwMode="auto">
          <a:xfrm>
            <a:off x="1548064" y="2514600"/>
            <a:ext cx="3406019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41" t="24632" r="33329" b="50105"/>
          <a:stretch/>
        </p:blipFill>
        <p:spPr bwMode="auto">
          <a:xfrm>
            <a:off x="5410200" y="1981200"/>
            <a:ext cx="3514349" cy="2887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31" t="33895" r="35416" b="36632"/>
          <a:stretch/>
        </p:blipFill>
        <p:spPr bwMode="auto">
          <a:xfrm>
            <a:off x="5410199" y="4852737"/>
            <a:ext cx="2003734" cy="1997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31" t="20000" r="21018" b="25684"/>
          <a:stretch/>
        </p:blipFill>
        <p:spPr bwMode="auto">
          <a:xfrm>
            <a:off x="7413933" y="4832684"/>
            <a:ext cx="2009476" cy="2017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Placeholder 8"/>
              <p:cNvSpPr>
                <a:spLocks noGrp="1"/>
              </p:cNvSpPr>
              <p:nvPr>
                <p:ph type="body" sz="quarter" idx="3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CA" b="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CA" b="0">
                              <a:latin typeface="Cambria Math"/>
                            </a:rPr>
                            <m:t>min</m:t>
                          </m:r>
                        </m:fName>
                        <m:e>
                          <m:f>
                            <m:fPr>
                              <m:ctrlPr>
                                <a:rPr lang="en-CA" b="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A" b="0" i="1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CA" b="0" i="1">
                                  <a:latin typeface="Cambria Math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CA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0" i="1">
                                  <a:latin typeface="Cambria Math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CA" b="0" i="1">
                                  <a:latin typeface="Cambria Math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0" i="1">
                              <a:latin typeface="Cambria Math"/>
                            </a:rPr>
                            <m:t>𝐴𝑥</m:t>
                          </m:r>
                          <m:r>
                            <a:rPr lang="en-CA" b="0" i="1">
                              <a:latin typeface="Cambria Math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CA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0" i="1">
                                  <a:latin typeface="Cambria Math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CA" b="0" i="1">
                                  <a:latin typeface="Cambria Math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0" i="1">
                              <a:latin typeface="Cambria Math"/>
                            </a:rPr>
                            <m:t>𝑥</m:t>
                          </m:r>
                        </m:e>
                      </m:func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9" name="Text Placeholder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3"/>
              </p:nvPr>
            </p:nvSpPr>
            <p:spPr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63836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Quadratic 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CA" sz="24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CA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sz="2400" i="1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CA" sz="24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CA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sz="2400" i="1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CA" sz="2400" i="1">
                            <a:latin typeface="Cambria Math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en-CA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400" i="1">
                            <a:latin typeface="Cambria Math"/>
                          </a:rPr>
                          <m:t>𝑥</m:t>
                        </m:r>
                      </m:e>
                      <m:sup>
                        <m:r>
                          <a:rPr lang="en-CA" sz="2400" i="1">
                            <a:latin typeface="Cambria Math"/>
                          </a:rPr>
                          <m:t>𝑇</m:t>
                        </m:r>
                      </m:sup>
                    </m:sSup>
                    <m:r>
                      <a:rPr lang="en-CA" sz="2400" i="1">
                        <a:latin typeface="Cambria Math"/>
                      </a:rPr>
                      <m:t>𝐴𝑥</m:t>
                    </m:r>
                    <m:r>
                      <a:rPr lang="en-CA" sz="2400" i="1">
                        <a:latin typeface="Cambria Math"/>
                      </a:rPr>
                      <m:t>−</m:t>
                    </m:r>
                    <m:sSup>
                      <m:sSupPr>
                        <m:ctrlPr>
                          <a:rPr lang="en-CA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400" i="1">
                            <a:latin typeface="Cambria Math"/>
                          </a:rPr>
                          <m:t>𝑏</m:t>
                        </m:r>
                      </m:e>
                      <m:sup>
                        <m:r>
                          <a:rPr lang="en-CA" sz="2400" i="1">
                            <a:latin typeface="Cambria Math"/>
                          </a:rPr>
                          <m:t>𝑇</m:t>
                        </m:r>
                      </m:sup>
                    </m:sSup>
                    <m:r>
                      <a:rPr lang="en-CA" sz="2400" i="1">
                        <a:latin typeface="Cambria Math"/>
                      </a:rPr>
                      <m:t>𝑥</m:t>
                    </m:r>
                    <m:r>
                      <a:rPr lang="en-CA" sz="2400" i="1">
                        <a:latin typeface="Cambria Math"/>
                      </a:rPr>
                      <m:t>+</m:t>
                    </m:r>
                    <m:r>
                      <a:rPr lang="en-CA" sz="2400" i="1">
                        <a:latin typeface="Cambria Math"/>
                      </a:rPr>
                      <m:t>𝑐</m:t>
                    </m:r>
                  </m:oMath>
                </a14:m>
                <a:r>
                  <a:rPr lang="en-CA" sz="2400" dirty="0"/>
                  <a:t> </a:t>
                </a:r>
                <a:br>
                  <a:rPr lang="en-CA" sz="2400" dirty="0"/>
                </a:br>
                <a14:m>
                  <m:oMath xmlns:m="http://schemas.openxmlformats.org/officeDocument/2006/math">
                    <m:r>
                      <a:rPr lang="en-CA" sz="2400">
                        <a:latin typeface="Cambria Math"/>
                      </a:rPr>
                      <m:t>𝛻</m:t>
                    </m:r>
                    <m:r>
                      <a:rPr lang="en-CA" sz="24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CA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sz="2400" i="1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CA" sz="2400" i="1">
                        <a:latin typeface="Cambria Math"/>
                      </a:rPr>
                      <m:t>=</m:t>
                    </m:r>
                    <m:r>
                      <a:rPr lang="en-CA" sz="2400" i="1">
                        <a:latin typeface="Cambria Math"/>
                      </a:rPr>
                      <m:t>𝐴𝑥</m:t>
                    </m:r>
                    <m:r>
                      <a:rPr lang="en-CA" sz="2400" i="1">
                        <a:latin typeface="Cambria Math"/>
                      </a:rPr>
                      <m:t>−</m:t>
                    </m:r>
                    <m:r>
                      <a:rPr lang="en-CA" sz="2400" i="1">
                        <a:latin typeface="Cambria Math"/>
                      </a:rPr>
                      <m:t>𝑏</m:t>
                    </m:r>
                  </m:oMath>
                </a14:m>
                <a:r>
                  <a:rPr lang="en-CA" sz="2400" dirty="0"/>
                  <a:t> </a:t>
                </a:r>
              </a:p>
            </p:txBody>
          </p:sp>
        </mc:Choice>
        <mc:Fallback xmlns="">
          <p:sp>
            <p:nvSpPr>
              <p:cNvPr id="9" name="Content Placeholder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4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45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9" t="12000" r="20354" b="37684"/>
          <a:stretch/>
        </p:blipFill>
        <p:spPr bwMode="auto">
          <a:xfrm>
            <a:off x="5741480" y="2286000"/>
            <a:ext cx="4954594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95726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A is symmetric positive definite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from now 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892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CA" dirty="0"/>
                  <a:t>Minimize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b="0" i="1" smtClean="0">
                        <a:latin typeface="Cambria Math" panose="02040503050406030204" pitchFamily="18" charset="0"/>
                      </a:rPr>
                      <m:t>𝐴𝑥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b="-904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CA" dirty="0"/>
                  <a:t>Proof that any critical point is a minimum</a:t>
                </a:r>
              </a:p>
              <a:p>
                <a:pPr marL="0" indent="0">
                  <a:buNone/>
                </a:pPr>
                <a:r>
                  <a:rPr lang="en-CA" dirty="0"/>
                  <a:t>Assume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CA" dirty="0"/>
                  <a:t> satisfies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/>
                      </a:rPr>
                      <m:t>𝐴𝑥</m:t>
                    </m:r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/>
                      </a:rPr>
                      <m:t>𝑏</m:t>
                    </m:r>
                  </m:oMath>
                </a14:m>
                <a:r>
                  <a:rPr lang="en-CA" dirty="0">
                    <a:solidFill>
                      <a:srgbClr val="FF0000"/>
                    </a:solidFill>
                  </a:rPr>
                  <a:t> </a:t>
                </a:r>
                <a:r>
                  <a:rPr lang="en-CA" dirty="0"/>
                  <a:t>and A symmetric so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b="0" i="1" smtClean="0">
                        <a:latin typeface="Cambria Math" panose="02040503050406030204" pitchFamily="18" charset="0"/>
                      </a:rPr>
                      <m:t>𝐴𝑥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b="0" i="1" smtClean="0">
                        <a:latin typeface="Cambria Math" panose="02040503050406030204" pitchFamily="18" charset="0"/>
                      </a:rPr>
                      <m:t>𝐴𝑒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br>
                  <a:rPr lang="en-CA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19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m:rPr>
                          <m:aln/>
                        </m:rPr>
                        <a:rPr lang="en-CA" sz="19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CA" sz="19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sz="19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CA" sz="19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CA" sz="19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d>
                        </m:e>
                        <m:sup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latin typeface="Cambria Math" panose="02040503050406030204" pitchFamily="18" charset="0"/>
                        </a:rPr>
                        <m:t>𝐴</m:t>
                      </m:r>
                      <m:d>
                        <m:d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  <m:r>
                        <a:rPr lang="en-CA" sz="1900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d>
                        <m:d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CA" sz="19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𝐴𝑥</m:t>
                      </m:r>
                      <m:r>
                        <a:rPr lang="en-CA" sz="1900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latin typeface="Cambria Math" panose="02040503050406030204" pitchFamily="18" charset="0"/>
                        </a:rPr>
                        <m:t>𝐴𝑥</m:t>
                      </m:r>
                      <m:r>
                        <a:rPr lang="en-CA" sz="190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latin typeface="Cambria Math" panose="02040503050406030204" pitchFamily="18" charset="0"/>
                        </a:rPr>
                        <m:t>𝐴𝑒</m:t>
                      </m:r>
                      <m:r>
                        <a:rPr lang="en-CA" sz="1900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CA" sz="1900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latin typeface="Cambria Math" panose="02040503050406030204" pitchFamily="18" charset="0"/>
                        </a:rPr>
                        <m:t>𝑒</m:t>
                      </m:r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CA" sz="19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𝐴𝑥</m:t>
                      </m:r>
                      <m:r>
                        <a:rPr lang="en-CA" sz="1900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CA" sz="1900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sz="19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A" sz="19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CA" sz="190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latin typeface="Cambria Math" panose="02040503050406030204" pitchFamily="18" charset="0"/>
                        </a:rPr>
                        <m:t>𝐴𝑒</m:t>
                      </m:r>
                      <m:r>
                        <a:rPr lang="en-CA" sz="19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CA" sz="19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CA" sz="19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CA" sz="19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sz="1900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19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CA" sz="190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CA" sz="19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A" sz="19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sz="1900" i="1">
                          <a:latin typeface="Cambria Math" panose="02040503050406030204" pitchFamily="18" charset="0"/>
                        </a:rPr>
                        <m:t>𝐴𝑒</m:t>
                      </m:r>
                    </m:oMath>
                  </m:oMathPara>
                </a14:m>
                <a:endParaRPr lang="en-CA" sz="1900" dirty="0"/>
              </a:p>
              <a:p>
                <a:pPr marL="0" indent="0">
                  <a:buNone/>
                </a:pPr>
                <a:r>
                  <a:rPr lang="en-CA" dirty="0"/>
                  <a:t>Since </a:t>
                </a:r>
                <a:r>
                  <a:rPr lang="en-CA" dirty="0">
                    <a:solidFill>
                      <a:srgbClr val="00B0F0"/>
                    </a:solidFill>
                  </a:rPr>
                  <a:t>A is positive definite</a:t>
                </a:r>
                <a:r>
                  <a:rPr lang="en-CA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b="0" i="1" smtClean="0">
                        <a:latin typeface="Cambria Math" panose="02040503050406030204" pitchFamily="18" charset="0"/>
                      </a:rPr>
                      <m:t>𝐴𝑒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CA" b="0" dirty="0"/>
                  <a:t> for any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en-CA" b="0" dirty="0"/>
                  <a:t>. Hence, x is a minimizer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852" t="-2830" b="-242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0096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4B30E-A743-45E7-AB3A-998E9E3D0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Conjugate gradient: the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11192-68C9-4F57-B618-D7C2669B8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Steepest descent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Method of conjugate directions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Conjugate gradient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Fine tuning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CA" dirty="0"/>
              <a:t>rate of convergence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CA" dirty="0"/>
              <a:t>preconditioning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7FA280-7E3E-4316-A1B5-80C58EA41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6288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9B08F3B-7179-490B-BAF3-AA2A1FDDC73C}"/>
              </a:ext>
            </a:extLst>
          </p:cNvPr>
          <p:cNvSpPr/>
          <p:nvPr/>
        </p:nvSpPr>
        <p:spPr>
          <a:xfrm>
            <a:off x="2079595" y="3799642"/>
            <a:ext cx="2133600" cy="29213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CA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Input: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∇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Output: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CA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/>
                  <a:t> such that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CA" dirty="0"/>
                  <a:t>, i.e.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CA" dirty="0"/>
                  <a:t> is a local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CA" dirty="0"/>
                  <a:t>-minimizer</a:t>
                </a:r>
              </a:p>
              <a:p>
                <a:pPr marL="0" indent="0">
                  <a:buNone/>
                </a:pPr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Algorithm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CA" dirty="0"/>
                  <a:t>Start at point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CA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CA" dirty="0"/>
                  <a:t>Update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𝛼</m:t>
                    </m:r>
                    <m:sSub>
                      <m:sSubPr>
                        <m:ctrlP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CA" dirty="0">
                    <a:solidFill>
                      <a:srgbClr val="FF0000"/>
                    </a:solidFill>
                  </a:rPr>
                  <a:t> </a:t>
                </a:r>
                <a:r>
                  <a:rPr lang="en-CA" dirty="0"/>
                  <a:t>such that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/>
                  <a:t> is as small as possible using only information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CA" b="0" i="0" smtClean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A" dirty="0"/>
              </a:p>
              <a:p>
                <a:pPr marL="0" indent="0">
                  <a:buNone/>
                </a:pPr>
                <a:endParaRPr lang="en-CA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=−</m:t>
                    </m:r>
                    <m:r>
                      <m:rPr>
                        <m:sty m:val="p"/>
                      </m:rPr>
                      <a:rPr lang="en-CA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∇</m:t>
                    </m:r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>
                    <a:solidFill>
                      <a:srgbClr val="FF0000"/>
                    </a:solidFill>
                  </a:rPr>
                  <a:t> </a:t>
                </a:r>
                <a:r>
                  <a:rPr lang="en-CA" dirty="0"/>
                  <a:t>is called the </a:t>
                </a:r>
                <a:r>
                  <a:rPr lang="en-CA" dirty="0">
                    <a:solidFill>
                      <a:srgbClr val="FF0000"/>
                    </a:solidFill>
                  </a:rPr>
                  <a:t>steepest descent </a:t>
                </a:r>
                <a:r>
                  <a:rPr lang="en-CA" dirty="0"/>
                  <a:t>direction since it is the direction along which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CA" dirty="0"/>
                  <a:t> decreases most rapidly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3" r="-163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Steepest Descent: direction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37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234649-9CAE-43E3-8765-AAF3B570BF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Gradient descent for ML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Subtitle 4">
                <a:extLst>
                  <a:ext uri="{FF2B5EF4-FFF2-40B4-BE49-F238E27FC236}">
                    <a16:creationId xmlns:a16="http://schemas.microsoft.com/office/drawing/2014/main" id="{F079F8D9-873D-4D8B-BF08-ED4D30CA1E22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Subtitle 4">
                <a:extLst>
                  <a:ext uri="{FF2B5EF4-FFF2-40B4-BE49-F238E27FC236}">
                    <a16:creationId xmlns:a16="http://schemas.microsoft.com/office/drawing/2014/main" id="{F079F8D9-873D-4D8B-BF08-ED4D30CA1E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86722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Steepest Descent: proof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3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CA" sz="3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A" sz="3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3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sz="3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CA" sz="3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sz="3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CA" sz="3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A" sz="3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3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sz="3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CA" sz="38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sz="3800" i="1">
                          <a:latin typeface="Cambria Math" panose="02040503050406030204" pitchFamily="18" charset="0"/>
                        </a:rPr>
                        <m:t>𝛼</m:t>
                      </m:r>
                      <m:sSup>
                        <m:sSupPr>
                          <m:ctrlPr>
                            <a:rPr lang="en-CA" sz="3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3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p>
                          <m:r>
                            <a:rPr lang="en-CA" sz="3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CA" sz="380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CA" sz="3800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CA" sz="3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A" sz="38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38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sz="38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CA" sz="380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CA" sz="3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CA" sz="3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p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CA" sz="3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p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CA" sz="3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CA" sz="380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CA" sz="3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CA" sz="3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A" sz="3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3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sz="3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sz="3800" i="1">
                              <a:latin typeface="Cambria Math" panose="02040503050406030204" pitchFamily="18" charset="0"/>
                            </a:rPr>
                            <m:t>𝑡𝑑</m:t>
                          </m:r>
                        </m:e>
                      </m:d>
                      <m:r>
                        <a:rPr lang="en-CA" sz="3800" i="1">
                          <a:latin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lang="en-CA" sz="3800" dirty="0"/>
              </a:p>
              <a:p>
                <a:pPr marL="0" indent="0" algn="r">
                  <a:buNone/>
                </a:pPr>
                <a:r>
                  <a:rPr lang="en-CA" dirty="0"/>
                  <a:t>for some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∈(0,1)</m:t>
                    </m:r>
                  </m:oMath>
                </a14:m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So the rate of change in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CA" dirty="0"/>
                  <a:t> along the direction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CA" dirty="0"/>
                  <a:t>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CA" dirty="0"/>
                  <a:t> is simply the coefficient of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CA" dirty="0"/>
                  <a:t>, i.e.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p>
                        <m:r>
                          <a:rPr lang="en-CA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m:rPr>
                        <m:sty m:val="p"/>
                      </m:rPr>
                      <a:rPr lang="en-CA" b="0" i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∇</m:t>
                    </m:r>
                    <m:r>
                      <a:rPr lang="en-CA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A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CA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CA" dirty="0"/>
                  <a:t>.</a:t>
                </a:r>
              </a:p>
              <a:p>
                <a:pPr marL="0" indent="0">
                  <a:buNone/>
                </a:pPr>
                <a:r>
                  <a:rPr lang="en-CA" dirty="0"/>
                  <a:t>So we want to choose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CA" dirty="0"/>
                  <a:t> as a solution of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CA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lim>
                          </m:limLow>
                        </m:fName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{</m:t>
                          </m:r>
                          <m:sSup>
                            <m:sSupPr>
                              <m:ctrlPr>
                                <a:rPr lang="en-CA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CA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CA" b="0" i="0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∇</m:t>
                          </m:r>
                          <m:r>
                            <a:rPr lang="en-CA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CA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CA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CA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 :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</m:d>
                            </m:e>
                          </m:d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=1}</m:t>
                          </m:r>
                        </m:e>
                      </m:func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This is a constrained optimization problem that can be solved directly since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CA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p>
                          <m:r>
                            <a:rPr lang="en-CA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CA" b="0" i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CA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CA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A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</m:d>
                        </m:e>
                      </m:d>
                      <m:d>
                        <m:dPr>
                          <m:begChr m:val="|"/>
                          <m:endChr m:val="|"/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CA" b="0" i="0" smtClean="0">
                                  <a:latin typeface="Cambria Math" panose="02040503050406030204" pitchFamily="18" charset="0"/>
                                </a:rPr>
                                <m:t>∇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CA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CA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CA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d>
                      <m:r>
                        <m:rPr>
                          <m:sty m:val="p"/>
                        </m:rPr>
                        <a:rPr lang="en-CA" b="0" i="1" smtClean="0">
                          <a:latin typeface="Cambria Math" panose="02040503050406030204" pitchFamily="18" charset="0"/>
                        </a:rPr>
                        <m:t>cosc</m:t>
                      </m:r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CA">
                                  <a:latin typeface="Cambria Math" panose="02040503050406030204" pitchFamily="18" charset="0"/>
                                </a:rPr>
                                <m:t>∇</m:t>
                              </m:r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CA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CA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CA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d>
                      <m:r>
                        <m:rPr>
                          <m:sty m:val="p"/>
                        </m:rPr>
                        <a:rPr lang="en-CA" i="1">
                          <a:latin typeface="Cambria Math" panose="02040503050406030204" pitchFamily="18" charset="0"/>
                        </a:rPr>
                        <m:t>cosc</m:t>
                      </m:r>
                      <m:d>
                        <m:d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So the minimizer is attained when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A" b="0" i="1" smtClean="0">
                        <a:latin typeface="Cambria Math" panose="02040503050406030204" pitchFamily="18" charset="0"/>
                      </a:rPr>
                      <m:t>cosc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=−1</m:t>
                    </m:r>
                  </m:oMath>
                </a14:m>
                <a:r>
                  <a:rPr lang="en-CA" dirty="0"/>
                  <a:t>, in that case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m:rPr>
                        <m:sty m:val="p"/>
                      </m:rPr>
                      <a:rPr lang="en-CA" b="0" i="0" smtClean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/|</m:t>
                    </m:r>
                    <m:d>
                      <m:dPr>
                        <m:begChr m:val="|"/>
                        <m:endChr m:val="|"/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∇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CA" dirty="0"/>
              </a:p>
              <a:p>
                <a:pPr marL="0" indent="0">
                  <a:buNone/>
                </a:pPr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So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=−</m:t>
                    </m:r>
                    <m:r>
                      <m:rPr>
                        <m:sty m:val="p"/>
                      </m:rPr>
                      <a:rPr lang="en-CA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∇</m:t>
                    </m:r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CA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CA" dirty="0"/>
                  <a:t> is the direction of </a:t>
                </a:r>
                <a:r>
                  <a:rPr lang="en-CA" dirty="0">
                    <a:solidFill>
                      <a:srgbClr val="FF0000"/>
                    </a:solidFill>
                  </a:rPr>
                  <a:t>steepest descent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2" r="-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6223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Steepest Descent: </a:t>
            </a:r>
            <a:r>
              <a:rPr lang="en-CA" dirty="0" err="1"/>
              <a:t>stepsize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51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7C1243EC-EF09-4FEB-86B2-DEB833A627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CA" dirty="0"/>
                  <a:t>Remember we want to iterate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CA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i="1">
                          <a:latin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en-CA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CA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we will take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m:rPr>
                        <m:sty m:val="p"/>
                      </m:rPr>
                      <a:rPr lang="en-CA" b="0" i="0" smtClean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/>
                  <a:t>. </a:t>
                </a:r>
              </a:p>
              <a:p>
                <a:pPr marL="0" indent="0">
                  <a:buNone/>
                </a:pPr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Now we need to pick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CA" dirty="0"/>
                  <a:t> to minimize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/>
                  <a:t> as much as possible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CA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ℝ</m:t>
                              </m:r>
                            </m:lim>
                          </m:limLow>
                        </m:fName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7C1243EC-EF09-4FEB-86B2-DEB833A627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852" t="-175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92802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Steepest Descent: </a:t>
            </a:r>
            <a:r>
              <a:rPr lang="en-CA" dirty="0" err="1"/>
              <a:t>stepsize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52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7C1243EC-EF09-4FEB-86B2-DEB833A627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CA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ℝ</m:t>
                              </m:r>
                            </m:lim>
                          </m:limLow>
                        </m:fName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CA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</m:d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𝐴</m:t>
                      </m:r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CA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𝐴𝑑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+(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𝐴𝑑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CA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𝐴𝑥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CA" b="0" dirty="0"/>
              </a:p>
              <a:p>
                <a:pPr marL="0" indent="0">
                  <a:buNone/>
                </a:pPr>
                <a:r>
                  <a:rPr lang="en-CA" dirty="0"/>
                  <a:t>Since A is positive definite, the unique minimizer is the critical point x satisfying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𝐴𝑑</m:t>
                      </m:r>
                      <m:r>
                        <a:rPr lang="en-CA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𝐴𝑑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  <m:oMath xmlns:m="http://schemas.openxmlformats.org/officeDocument/2006/math">
                      <m:r>
                        <a:rPr lang="en-CA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𝐴𝑑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sSup>
                            <m:sSup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𝐴𝑑</m:t>
                          </m:r>
                        </m:den>
                      </m:f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CA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sSup>
                            <m:sSup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  <m:sup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sSup>
                            <m:sSup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𝐴𝑑</m:t>
                          </m:r>
                        </m:den>
                      </m:f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:r>
                  <a:rPr lang="en-CA" dirty="0"/>
                  <a:t>Note that by taking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m:rPr>
                        <m:sty m:val="p"/>
                      </m:rPr>
                      <a:rPr lang="en-CA" b="0" i="0" smtClean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/>
                  <a:t> either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CA" dirty="0"/>
                  <a:t> and x is the solution, or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en-CA" dirty="0"/>
                  <a:t> and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CA" dirty="0"/>
                  <a:t> is well defined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7C1243EC-EF09-4FEB-86B2-DEB833A627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23979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53</a:t>
            </a:fld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9" t="25263" r="23320" b="21474"/>
          <a:stretch/>
        </p:blipFill>
        <p:spPr bwMode="auto">
          <a:xfrm>
            <a:off x="2895601" y="381000"/>
            <a:ext cx="5919537" cy="6087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5939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54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057401" y="533400"/>
                <a:ext cx="8382000" cy="618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800" dirty="0"/>
                  <a:t>method of Steepest Descent for </a:t>
                </a:r>
                <a14:m>
                  <m:oMath xmlns:m="http://schemas.openxmlformats.org/officeDocument/2006/math">
                    <m:r>
                      <a:rPr lang="en-CA" sz="28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CA" sz="2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sz="2800" i="1">
                        <a:latin typeface="Cambria Math" panose="02040503050406030204" pitchFamily="18" charset="0"/>
                      </a:rPr>
                      <m:t>𝐴𝑥</m:t>
                    </m:r>
                    <m:r>
                      <a:rPr lang="en-CA" sz="2800" i="1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sz="2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CA" sz="2800" dirty="0"/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en-CA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sz="28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CA" sz="28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A" sz="2800" i="1">
                        <a:latin typeface="Cambria Math" panose="02040503050406030204" pitchFamily="18" charset="0"/>
                      </a:rPr>
                      <m:t>𝐴</m:t>
                    </m:r>
                    <m:sSup>
                      <m:sSup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r>
                  <a:rPr lang="en-CA" sz="2800" dirty="0"/>
                  <a:t>    [called the residual]</a:t>
                </a:r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sz="2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CA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sSub>
                          <m:sSubPr>
                            <m:ctrlPr>
                              <a:rPr lang="en-CA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en-CA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𝐴</m:t>
                        </m:r>
                        <m:sSub>
                          <m:sSubPr>
                            <m:ctrlPr>
                              <a:rPr lang="en-CA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</m:oMath>
                </a14:m>
                <a:endParaRPr lang="en-CA" sz="2800" dirty="0"/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CA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sz="28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CA" sz="2800" dirty="0"/>
              </a:p>
              <a:p>
                <a:endParaRPr lang="en-CA" sz="2800" dirty="0"/>
              </a:p>
              <a:p>
                <a:r>
                  <a:rPr lang="en-CA" sz="2800" dirty="0"/>
                  <a:t>The 2 matrix-vector multiplications per iteration can be reduced to 1 with:</a:t>
                </a:r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sz="2800" i="1">
                        <a:latin typeface="Cambria Math" panose="02040503050406030204" pitchFamily="18" charset="0"/>
                      </a:rPr>
                      <m:t>𝐴</m:t>
                    </m:r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CA" sz="2800" dirty="0"/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sz="2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CA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sSub>
                          <m:sSubPr>
                            <m:ctrlPr>
                              <a:rPr lang="en-CA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en-CA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sSub>
                          <m:sSubPr>
                            <m:ctrlPr>
                              <a:rPr lang="en-CA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CA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</m:oMath>
                </a14:m>
                <a:endParaRPr lang="en-CA" sz="2800" dirty="0"/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CA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sz="28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CA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CA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CA" sz="2800" dirty="0"/>
              </a:p>
              <a:p>
                <a:r>
                  <a:rPr lang="en-CA" sz="2800" dirty="0"/>
                  <a:t>Note that to avoid </a:t>
                </a:r>
                <a:r>
                  <a:rPr lang="en-CA" sz="2800" dirty="0">
                    <a:solidFill>
                      <a:srgbClr val="FF0000"/>
                    </a:solidFill>
                  </a:rPr>
                  <a:t>floating point accumulation errors</a:t>
                </a:r>
                <a:r>
                  <a:rPr lang="en-CA" sz="2800" dirty="0"/>
                  <a:t>, use a 2 matrix-vector multiplication iteration regularly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7401" y="533400"/>
                <a:ext cx="8382000" cy="6187656"/>
              </a:xfrm>
              <a:prstGeom prst="rect">
                <a:avLst/>
              </a:prstGeom>
              <a:blipFill>
                <a:blip r:embed="rId2"/>
                <a:stretch>
                  <a:fillRect l="-1527" b="-17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56611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55</a:t>
            </a:fld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2" t="18947" r="21266" b="23158"/>
          <a:stretch/>
        </p:blipFill>
        <p:spPr bwMode="auto">
          <a:xfrm>
            <a:off x="2895601" y="240632"/>
            <a:ext cx="6304547" cy="6617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183817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Steepest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/>
                          </a:rPr>
                          <m:t>𝑒</m:t>
                        </m:r>
                      </m:e>
                      <m:sub>
                        <m:r>
                          <a:rPr lang="en-CA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CA" dirty="0"/>
                  <a:t> error vector</a:t>
                </a:r>
              </a:p>
              <a:p>
                <a:r>
                  <a:rPr lang="en-CA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dirty="0"/>
                  <a:t> is an eigenvector of A with eigenvalue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lang="en-CA" b="0" i="1" smtClean="0">
                            <a:latin typeface="Cambria Math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en-CA" dirty="0"/>
                  <a:t> then residual </a:t>
                </a:r>
                <a:br>
                  <a:rPr lang="en-CA" dirty="0"/>
                </a:br>
                <a:r>
                  <a:rPr lang="en-CA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𝐴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=−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dirty="0"/>
                  <a:t> and</a:t>
                </a: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704" t="-161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56</a:t>
            </a:fld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67" t="53308" r="32567" b="31521"/>
          <a:stretch/>
        </p:blipFill>
        <p:spPr bwMode="auto">
          <a:xfrm>
            <a:off x="2209801" y="4191001"/>
            <a:ext cx="3753351" cy="1732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08" t="9053" r="21016" b="30105"/>
          <a:stretch/>
        </p:blipFill>
        <p:spPr bwMode="auto">
          <a:xfrm>
            <a:off x="6949435" y="2743201"/>
            <a:ext cx="3703215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722816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Steepest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1981200" y="2903622"/>
                <a:ext cx="8229600" cy="3222542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/>
                          </a:rPr>
                          <m:t>𝑒</m:t>
                        </m:r>
                      </m:e>
                      <m:sub>
                        <m:r>
                          <a:rPr lang="en-CA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dirty="0"/>
                  <a:t> is arbitrary </a:t>
                </a:r>
                <a:br>
                  <a:rPr lang="en-CA" dirty="0"/>
                </a:br>
                <a:r>
                  <a:rPr lang="en-CA" dirty="0"/>
                  <a:t>but A single </a:t>
                </a:r>
                <a:br>
                  <a:rPr lang="en-CA" dirty="0"/>
                </a:br>
                <a:r>
                  <a:rPr lang="en-CA" dirty="0"/>
                  <a:t>eigenvalue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/>
                      </a:rPr>
                      <m:t>𝜆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81200" y="2903622"/>
                <a:ext cx="8229600" cy="3222542"/>
              </a:xfrm>
              <a:blipFill>
                <a:blip r:embed="rId2"/>
                <a:stretch>
                  <a:fillRect t="-22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57</a:t>
            </a:fld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34" t="28023" r="30583" b="57228"/>
          <a:stretch/>
        </p:blipFill>
        <p:spPr bwMode="auto">
          <a:xfrm>
            <a:off x="2190250" y="1219201"/>
            <a:ext cx="3524751" cy="1684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47" t="51791" r="31576" b="39570"/>
          <a:stretch/>
        </p:blipFill>
        <p:spPr bwMode="auto">
          <a:xfrm>
            <a:off x="2190249" y="4459705"/>
            <a:ext cx="3639302" cy="986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0" t="22948" r="20104" b="15579"/>
          <a:stretch/>
        </p:blipFill>
        <p:spPr bwMode="auto">
          <a:xfrm>
            <a:off x="5829552" y="1526578"/>
            <a:ext cx="4838449" cy="5331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21804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58</a:t>
            </a:fld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0" t="17263" r="21723" b="12000"/>
          <a:stretch/>
        </p:blipFill>
        <p:spPr bwMode="auto">
          <a:xfrm>
            <a:off x="4572000" y="-16042"/>
            <a:ext cx="5286374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981201" y="838201"/>
                <a:ext cx="2212913" cy="15291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A" i="1">
                        <a:latin typeface="Cambria Math"/>
                      </a:rPr>
                      <m:t>𝜅</m:t>
                    </m:r>
                    <m:r>
                      <a:rPr lang="en-CA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/>
                              </a:rPr>
                              <m:t>𝜆</m:t>
                            </m:r>
                          </m:e>
                          <m:sub>
                            <m:r>
                              <a:rPr lang="en-CA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/>
                              </a:rPr>
                              <m:t>𝜆</m:t>
                            </m:r>
                          </m:e>
                          <m:sub>
                            <m:r>
                              <a:rPr lang="en-CA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r>
                  <a:rPr lang="en-CA" dirty="0"/>
                  <a:t> is the spectral </a:t>
                </a:r>
                <a:br>
                  <a:rPr lang="en-CA" dirty="0"/>
                </a:br>
                <a:r>
                  <a:rPr lang="en-CA" dirty="0"/>
                  <a:t>condition number</a:t>
                </a:r>
              </a:p>
              <a:p>
                <a:endParaRPr lang="en-CA" dirty="0"/>
              </a:p>
              <a:p>
                <a14:m>
                  <m:oMath xmlns:m="http://schemas.openxmlformats.org/officeDocument/2006/math">
                    <m:r>
                      <a:rPr lang="en-CA" i="1">
                        <a:latin typeface="Cambria Math"/>
                      </a:rPr>
                      <m:t>𝜇</m:t>
                    </m:r>
                    <m:r>
                      <a:rPr lang="en-CA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/>
                              </a:rPr>
                              <m:t>𝜉</m:t>
                            </m:r>
                          </m:e>
                          <m:sub>
                            <m:r>
                              <a:rPr lang="en-CA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/>
                              </a:rPr>
                              <m:t>𝜉</m:t>
                            </m:r>
                          </m:e>
                          <m:sub>
                            <m:r>
                              <a:rPr lang="en-CA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r>
                  <a:rPr lang="en-CA" dirty="0"/>
                  <a:t> slope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𝑒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1201" y="838201"/>
                <a:ext cx="2212913" cy="1529137"/>
              </a:xfrm>
              <a:prstGeom prst="rect">
                <a:avLst/>
              </a:prstGeom>
              <a:blipFill>
                <a:blip r:embed="rId4"/>
                <a:stretch>
                  <a:fillRect l="-2204" r="-1377" b="-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435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54" t="28825" r="40289" b="63801"/>
          <a:stretch/>
        </p:blipFill>
        <p:spPr bwMode="auto">
          <a:xfrm>
            <a:off x="1981200" y="2570748"/>
            <a:ext cx="1792956" cy="842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34756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59</a:t>
            </a:fld>
            <a:endParaRPr 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2" t="21052" r="20582" b="9474"/>
          <a:stretch/>
        </p:blipFill>
        <p:spPr bwMode="auto">
          <a:xfrm>
            <a:off x="5181600" y="0"/>
            <a:ext cx="5486400" cy="6832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981200" y="1371600"/>
                <a:ext cx="2866234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First iteration starts from </a:t>
                </a:r>
              </a:p>
              <a:p>
                <a:r>
                  <a:rPr lang="en-CA" dirty="0"/>
                  <a:t>worst-case point i.e.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/>
                      </a:rPr>
                      <m:t>𝜇</m:t>
                    </m:r>
                    <m:r>
                      <a:rPr lang="en-CA" i="1">
                        <a:latin typeface="Cambria Math"/>
                      </a:rPr>
                      <m:t>=±</m:t>
                    </m:r>
                    <m:r>
                      <a:rPr lang="en-CA" i="1">
                        <a:latin typeface="Cambria Math"/>
                        <a:ea typeface="Cambria Math"/>
                      </a:rPr>
                      <m:t>𝜅</m:t>
                    </m:r>
                  </m:oMath>
                </a14:m>
                <a:endParaRPr lang="en-CA" dirty="0">
                  <a:ea typeface="Cambria Math"/>
                </a:endParaRPr>
              </a:p>
              <a:p>
                <a:endParaRPr lang="en-CA" dirty="0"/>
              </a:p>
              <a:p>
                <a:r>
                  <a:rPr lang="en-CA" dirty="0"/>
                  <a:t>All iterates start from such</a:t>
                </a:r>
              </a:p>
              <a:p>
                <a:r>
                  <a:rPr lang="en-CA" dirty="0"/>
                  <a:t>worst-case points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1200" y="1371600"/>
                <a:ext cx="2866234" cy="1477328"/>
              </a:xfrm>
              <a:prstGeom prst="rect">
                <a:avLst/>
              </a:prstGeom>
              <a:blipFill>
                <a:blip r:embed="rId3"/>
                <a:stretch>
                  <a:fillRect l="-1702" t="-2066" b="-57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/>
          <p:cNvCxnSpPr/>
          <p:nvPr/>
        </p:nvCxnSpPr>
        <p:spPr>
          <a:xfrm>
            <a:off x="5410200" y="685800"/>
            <a:ext cx="4800600" cy="4419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257800" y="2743200"/>
            <a:ext cx="5181600" cy="990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556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60EC1E52-D755-428F-AB36-D03B36BF5F9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/>
                        <m:t>Momentum</m:t>
                      </m:r>
                      <m:r>
                        <m:rPr>
                          <m:nor/>
                        </m:rPr>
                        <a:rPr lang="en-US" dirty="0"/>
                        <m:t> </m:t>
                      </m:r>
                      <m:r>
                        <m:rPr>
                          <m:nor/>
                        </m:rPr>
                        <a:rPr lang="en-US" dirty="0"/>
                        <m:t>or</m:t>
                      </m:r>
                      <m:r>
                        <m:rPr>
                          <m:nor/>
                        </m:rPr>
                        <a:rPr lang="en-US" dirty="0"/>
                        <m:t> </m:t>
                      </m:r>
                      <m:r>
                        <m:rPr>
                          <m:nor/>
                        </m:rPr>
                        <a:rPr lang="en-US" dirty="0"/>
                        <m:t>heavy</m:t>
                      </m:r>
                      <m:r>
                        <m:rPr>
                          <m:nor/>
                        </m:rPr>
                        <a:rPr lang="en-US" dirty="0"/>
                        <m:t> </m:t>
                      </m:r>
                      <m:r>
                        <m:rPr>
                          <m:nor/>
                        </m:rPr>
                        <a:rPr lang="en-US" dirty="0"/>
                        <m:t>ball</m:t>
                      </m:r>
                      <m:r>
                        <m:rPr>
                          <m:nor/>
                        </m:rPr>
                        <a:rPr lang="en-US" dirty="0"/>
                        <m:t> </m:t>
                      </m:r>
                      <m:r>
                        <m:rPr>
                          <m:nor/>
                        </m:rPr>
                        <a:rPr lang="en-US" dirty="0"/>
                        <m:t>method</m:t>
                      </m:r>
                    </m:oMath>
                  </m:oMathPara>
                </a14:m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60EC1E52-D755-428F-AB36-D03B36BF5F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8DBFD4A-28E6-4AAB-B18D-D9CECC9A9F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8DBFD4A-28E6-4AAB-B18D-D9CECC9A9F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271B078A-DDCE-487A-8AC3-98C814DC8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636" y="3136624"/>
            <a:ext cx="360045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890D4A4-2C11-4792-B4EC-119AD452F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328" y="3174794"/>
            <a:ext cx="36766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A8CD4B-D1AE-4BA1-B8F7-FF4FB845B9A8}"/>
              </a:ext>
            </a:extLst>
          </p:cNvPr>
          <p:cNvSpPr txBox="1"/>
          <p:nvPr/>
        </p:nvSpPr>
        <p:spPr>
          <a:xfrm>
            <a:off x="1205535" y="6236081"/>
            <a:ext cx="94835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6"/>
              </a:rPr>
              <a:t>https://boostedml.com/2020/07/gradient-descent-and-momentum-the-heavy-ball-method.html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198351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Method of conjugate directions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Steepest descent often takes steps in same direction as earlier steps</a:t>
            </a:r>
          </a:p>
          <a:p>
            <a:r>
              <a:rPr lang="en-CA" dirty="0"/>
              <a:t>Idea: pick a set of orthogonal directions and take </a:t>
            </a:r>
            <a:r>
              <a:rPr lang="en-CA" dirty="0">
                <a:solidFill>
                  <a:srgbClr val="FF0000"/>
                </a:solidFill>
              </a:rPr>
              <a:t>ONE</a:t>
            </a:r>
            <a:r>
              <a:rPr lang="en-CA" dirty="0"/>
              <a:t> step in each </a:t>
            </a:r>
            <a:br>
              <a:rPr lang="en-CA" dirty="0"/>
            </a:br>
            <a:r>
              <a:rPr lang="en-CA" dirty="0"/>
              <a:t>direction</a:t>
            </a:r>
          </a:p>
          <a:p>
            <a:pPr lvl="1"/>
            <a:r>
              <a:rPr lang="en-CA" dirty="0"/>
              <a:t>use coordinate axis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60</a:t>
            </a:fld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0" t="25053" r="21723" b="16210"/>
          <a:stretch/>
        </p:blipFill>
        <p:spPr bwMode="auto">
          <a:xfrm>
            <a:off x="7239000" y="3164213"/>
            <a:ext cx="3429000" cy="369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432219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Method of conjugate directions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WARNING: not implementable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61</a:t>
            </a:fld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0" t="25053" r="21723" b="16210"/>
          <a:stretch/>
        </p:blipFill>
        <p:spPr bwMode="auto">
          <a:xfrm>
            <a:off x="7239000" y="3164213"/>
            <a:ext cx="3429000" cy="369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97" t="40034" r="37364" b="43953"/>
          <a:stretch/>
        </p:blipFill>
        <p:spPr bwMode="auto">
          <a:xfrm>
            <a:off x="2590801" y="2598823"/>
            <a:ext cx="3392905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23157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Method of conjugate directions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A" dirty="0"/>
                  <a:t>Solution: use A-orthogonal directions instead</a:t>
                </a:r>
              </a:p>
              <a:p>
                <a:pPr lvl="1"/>
                <a:r>
                  <a:rPr lang="en-CA" dirty="0"/>
                  <a:t>A </a:t>
                </a:r>
                <a:r>
                  <a:rPr lang="en-CA" dirty="0" err="1"/>
                  <a:t>sym</a:t>
                </a:r>
                <a:r>
                  <a:rPr lang="en-CA" dirty="0"/>
                  <a:t> </a:t>
                </a:r>
                <a:r>
                  <a:rPr lang="en-CA" dirty="0" err="1"/>
                  <a:t>pos</a:t>
                </a:r>
                <a:r>
                  <a:rPr lang="en-CA" dirty="0"/>
                  <a:t> </a:t>
                </a:r>
                <a:r>
                  <a:rPr lang="en-CA" dirty="0" err="1"/>
                  <a:t>def</a:t>
                </a:r>
                <a:r>
                  <a:rPr lang="en-CA" dirty="0"/>
                  <a:t> defines a dot product</a:t>
                </a:r>
              </a:p>
              <a:p>
                <a:pPr lvl="1"/>
                <a:r>
                  <a:rPr lang="en-CA" dirty="0"/>
                  <a:t>impose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A" b="0" i="1" smtClean="0">
                            <a:latin typeface="Cambria Math"/>
                          </a:rPr>
                          <m:t>𝑑</m:t>
                        </m:r>
                      </m:e>
                      <m:sub>
                        <m:r>
                          <a:rPr lang="en-CA" b="0" i="1" smtClean="0">
                            <a:latin typeface="Cambria Math"/>
                          </a:rPr>
                          <m:t>𝑖</m:t>
                        </m:r>
                      </m:sub>
                      <m:sup>
                        <m:r>
                          <a:rPr lang="en-CA" b="0" i="1" smtClean="0">
                            <a:latin typeface="Cambria Math"/>
                          </a:rPr>
                          <m:t>𝑇</m:t>
                        </m:r>
                      </m:sup>
                    </m:sSubSup>
                    <m:r>
                      <a:rPr lang="en-CA" b="0" i="1" smtClean="0">
                        <a:latin typeface="Cambria Math"/>
                      </a:rPr>
                      <m:t>𝐴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/>
                          </a:rPr>
                          <m:t>𝑑</m:t>
                        </m:r>
                      </m:e>
                      <m:sub>
                        <m:r>
                          <a:rPr lang="en-CA" b="0" i="1" smtClean="0">
                            <a:latin typeface="Cambria Math"/>
                          </a:rPr>
                          <m:t>𝑗</m:t>
                        </m:r>
                      </m:sub>
                    </m:sSub>
                    <m:r>
                      <a:rPr lang="en-CA" b="0" i="1" smtClean="0">
                        <a:latin typeface="Cambria Math"/>
                      </a:rPr>
                      <m:t>=0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630" t="-175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62</a:t>
            </a:fld>
            <a:endParaRPr lang="en-US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81" t="14106" r="31308" b="52631"/>
          <a:stretch/>
        </p:blipFill>
        <p:spPr bwMode="auto">
          <a:xfrm>
            <a:off x="2379765" y="3505200"/>
            <a:ext cx="3543783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0" t="52605" r="31816" b="14737"/>
          <a:stretch/>
        </p:blipFill>
        <p:spPr bwMode="auto">
          <a:xfrm>
            <a:off x="6248401" y="3937000"/>
            <a:ext cx="3225800" cy="2949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537571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1" y="274638"/>
            <a:ext cx="5163833" cy="1143000"/>
          </a:xfrm>
        </p:spPr>
        <p:txBody>
          <a:bodyPr>
            <a:normAutofit fontScale="90000"/>
          </a:bodyPr>
          <a:lstStyle/>
          <a:p>
            <a:r>
              <a:rPr lang="en-CA" dirty="0"/>
              <a:t>Method of conjugate directions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A" dirty="0"/>
                  <a:t>New requirement: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/>
                          </a:rPr>
                          <m:t>𝑒</m:t>
                        </m:r>
                      </m:e>
                      <m:sub>
                        <m:r>
                          <a:rPr lang="en-CA" b="0" i="1" smtClean="0">
                            <a:latin typeface="Cambria Math"/>
                          </a:rPr>
                          <m:t>𝑖</m:t>
                        </m:r>
                        <m:r>
                          <a:rPr lang="en-CA" b="0" i="1" smtClean="0">
                            <a:latin typeface="Cambria Math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CA" dirty="0"/>
                  <a:t> A-orthogonal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/>
                          </a:rPr>
                          <m:t>𝑑</m:t>
                        </m:r>
                      </m:e>
                      <m:sub>
                        <m:r>
                          <a:rPr lang="en-CA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63</a:t>
            </a:fld>
            <a:endParaRPr lang="en-US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70" t="36793" r="38796" b="49863"/>
          <a:stretch/>
        </p:blipFill>
        <p:spPr bwMode="auto">
          <a:xfrm>
            <a:off x="2819401" y="3091543"/>
            <a:ext cx="2090057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91" t="20000" r="32036" b="13715"/>
          <a:stretch/>
        </p:blipFill>
        <p:spPr bwMode="auto">
          <a:xfrm>
            <a:off x="7145033" y="1"/>
            <a:ext cx="3555624" cy="6836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596810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Gram-Schmidt </a:t>
            </a:r>
            <a:r>
              <a:rPr lang="en-CA" dirty="0" err="1"/>
              <a:t>Orthogonalization</a:t>
            </a:r>
            <a:r>
              <a:rPr lang="en-CA" dirty="0"/>
              <a:t>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A" dirty="0"/>
                  <a:t>Given n linearly independent vectors, build n A-orthogonal vectors</a:t>
                </a:r>
              </a:p>
              <a:p>
                <a:r>
                  <a:rPr lang="en-CA" dirty="0"/>
                  <a:t>Need to </a:t>
                </a:r>
                <a:r>
                  <a:rPr lang="en-CA" dirty="0">
                    <a:solidFill>
                      <a:srgbClr val="FF0000"/>
                    </a:solidFill>
                  </a:rPr>
                  <a:t>keep all </a:t>
                </a:r>
                <a:r>
                  <a:rPr lang="en-CA" dirty="0"/>
                  <a:t>the old search </a:t>
                </a:r>
                <a:r>
                  <a:rPr lang="en-CA" dirty="0">
                    <a:solidFill>
                      <a:srgbClr val="FF0000"/>
                    </a:solidFill>
                  </a:rPr>
                  <a:t>vectors</a:t>
                </a:r>
                <a:r>
                  <a:rPr lang="en-CA" dirty="0"/>
                  <a:t> in memory and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/>
                      </a:rPr>
                      <m:t>𝑂</m:t>
                    </m:r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/>
                      </a:rPr>
                      <m:t>(</m:t>
                    </m:r>
                    <m:sSup>
                      <m:sSupPr>
                        <m:ctrlP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𝑛</m:t>
                        </m:r>
                      </m:e>
                      <m:sup>
                        <m:r>
                          <a:rPr lang="en-CA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3</m:t>
                        </m:r>
                      </m:sup>
                    </m:sSup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CA" dirty="0">
                    <a:solidFill>
                      <a:srgbClr val="FF0000"/>
                    </a:solidFill>
                  </a:rPr>
                  <a:t> </a:t>
                </a:r>
                <a:r>
                  <a:rPr lang="en-CA" dirty="0"/>
                  <a:t>operations</a:t>
                </a:r>
              </a:p>
              <a:p>
                <a:r>
                  <a:rPr lang="en-CA" dirty="0"/>
                  <a:t>Conjugate directions applied to axial unit vectors is equivalent to Gaussian elimination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08380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65</a:t>
            </a:fld>
            <a:endParaRPr lang="en-US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8" t="14857" r="20712" b="22476"/>
          <a:stretch/>
        </p:blipFill>
        <p:spPr bwMode="auto">
          <a:xfrm>
            <a:off x="2873829" y="-304801"/>
            <a:ext cx="6248400" cy="7162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920293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Conjugate Gradients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A" dirty="0"/>
                  <a:t>method of conjugate directions where the search directions are constructed by conjugation of the </a:t>
                </a:r>
                <a:r>
                  <a:rPr lang="en-CA" dirty="0">
                    <a:solidFill>
                      <a:srgbClr val="00B0F0"/>
                    </a:solidFill>
                  </a:rPr>
                  <a:t>residuals</a:t>
                </a:r>
              </a:p>
              <a:p>
                <a:pPr lvl="1"/>
                <a:r>
                  <a:rPr lang="en-CA" dirty="0">
                    <a:solidFill>
                      <a:srgbClr val="00B0F0"/>
                    </a:solidFill>
                  </a:rPr>
                  <a:t>residuals</a:t>
                </a:r>
                <a:r>
                  <a:rPr lang="en-CA" dirty="0"/>
                  <a:t> worked for Steepest Descent</a:t>
                </a:r>
              </a:p>
              <a:p>
                <a:pPr lvl="1"/>
                <a:r>
                  <a:rPr lang="en-CA" dirty="0"/>
                  <a:t>residuals </a:t>
                </a:r>
                <a:r>
                  <a:rPr lang="en-CA" dirty="0">
                    <a:solidFill>
                      <a:srgbClr val="00B0F0"/>
                    </a:solidFill>
                  </a:rPr>
                  <a:t>orthogonal</a:t>
                </a:r>
                <a:r>
                  <a:rPr lang="en-CA" dirty="0"/>
                  <a:t> to previous search directions</a:t>
                </a:r>
              </a:p>
              <a:p>
                <a:pPr lvl="2"/>
                <a:r>
                  <a:rPr lang="en-CA" dirty="0"/>
                  <a:t>always </a:t>
                </a:r>
                <a:r>
                  <a:rPr lang="en-CA" dirty="0">
                    <a:solidFill>
                      <a:srgbClr val="92D050"/>
                    </a:solidFill>
                  </a:rPr>
                  <a:t>linearly independent </a:t>
                </a:r>
                <a:r>
                  <a:rPr lang="en-CA" dirty="0"/>
                  <a:t>unless it is zero</a:t>
                </a:r>
              </a:p>
              <a:p>
                <a:pPr lvl="2"/>
                <a:r>
                  <a:rPr lang="en-CA" dirty="0"/>
                  <a:t>if zero then we are done!</a:t>
                </a:r>
              </a:p>
              <a:p>
                <a:pPr lvl="2"/>
                <a:r>
                  <a:rPr lang="en-CA" dirty="0"/>
                  <a:t>no longer need to store all old search directions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rgbClr val="FF0000"/>
                        </a:solidFill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CA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A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𝑛</m:t>
                            </m:r>
                          </m:e>
                          <m:sup>
                            <m:r>
                              <a:rPr lang="en-CA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CA" dirty="0"/>
                  <a:t> operations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89093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67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89" t="23429" r="21745" b="19619"/>
          <a:stretch/>
        </p:blipFill>
        <p:spPr bwMode="auto">
          <a:xfrm>
            <a:off x="3200401" y="152401"/>
            <a:ext cx="6270171" cy="6509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220356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Conjugate Gradients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/>
                          </a:rPr>
                          <m:t>𝐷</m:t>
                        </m:r>
                      </m:e>
                      <m:sub>
                        <m:r>
                          <a:rPr lang="en-CA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CA" b="0" i="1" smtClean="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CA" b="0" i="0" smtClean="0">
                        <a:latin typeface="Cambria Math"/>
                      </a:rPr>
                      <m:t>span</m:t>
                    </m:r>
                    <m:r>
                      <a:rPr lang="en-CA" b="0" i="1" smtClean="0">
                        <a:latin typeface="Cambria Math"/>
                      </a:rPr>
                      <m:t> {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/>
                          </a:rPr>
                          <m:t>𝑟</m:t>
                        </m:r>
                      </m:e>
                      <m:sub>
                        <m:r>
                          <a:rPr lang="en-CA" b="0" i="1" smtClean="0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CA" b="0" i="1" smtClean="0">
                        <a:latin typeface="Cambria Math"/>
                      </a:rPr>
                      <m:t>,…, 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/>
                          </a:rPr>
                          <m:t>𝑟</m:t>
                        </m:r>
                      </m:e>
                      <m:sub>
                        <m:r>
                          <a:rPr lang="en-CA" b="0" i="1" smtClean="0">
                            <a:latin typeface="Cambria Math"/>
                          </a:rPr>
                          <m:t>𝑖</m:t>
                        </m:r>
                        <m:r>
                          <a:rPr lang="en-CA" b="0" i="1" smtClean="0">
                            <a:latin typeface="Cambria Math"/>
                          </a:rPr>
                          <m:t>−1</m:t>
                        </m:r>
                      </m:sub>
                    </m:sSub>
                    <m:r>
                      <a:rPr lang="en-CA" b="0" i="1" smtClean="0">
                        <a:latin typeface="Cambria Math"/>
                      </a:rPr>
                      <m:t>}</m:t>
                    </m:r>
                  </m:oMath>
                </a14:m>
                <a:endParaRPr lang="en-CA" dirty="0"/>
              </a:p>
              <a:p>
                <a:r>
                  <a:rPr lang="en-CA" dirty="0"/>
                  <a:t>in fact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/>
                          </a:rPr>
                          <m:t>𝐷</m:t>
                        </m:r>
                      </m:e>
                      <m:sub>
                        <m:r>
                          <a:rPr lang="en-CA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CA" b="0" i="1" smtClean="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CA" b="0" i="0" smtClean="0">
                        <a:latin typeface="Cambria Math"/>
                      </a:rPr>
                      <m:t>span</m:t>
                    </m:r>
                    <m:d>
                      <m:dPr>
                        <m:begChr m:val="{"/>
                        <m:endChr m:val="}"/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/>
                              </a:rPr>
                              <m:t>𝑟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r>
                          <a:rPr lang="en-CA" b="0" i="1" smtClean="0">
                            <a:latin typeface="Cambria Math"/>
                          </a:rPr>
                          <m:t>,</m:t>
                        </m:r>
                        <m:r>
                          <a:rPr lang="en-CA" b="0" i="1" smtClean="0">
                            <a:latin typeface="Cambria Math"/>
                          </a:rPr>
                          <m:t>𝐴</m:t>
                        </m:r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/>
                              </a:rPr>
                              <m:t>𝑟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r>
                          <a:rPr lang="en-CA" b="0" i="1" smtClean="0">
                            <a:latin typeface="Cambria Math"/>
                          </a:rPr>
                          <m:t>, …, </m:t>
                        </m:r>
                        <m:sSup>
                          <m:sSup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latin typeface="Cambria Math"/>
                              </a:rPr>
                              <m:t>𝐴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CA" b="0" i="1" smtClean="0">
                                <a:latin typeface="Cambria Math"/>
                              </a:rPr>
                              <m:t>−1</m:t>
                            </m:r>
                          </m:sup>
                        </m:sSup>
                        <m:sSub>
                          <m:sSub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/>
                              </a:rPr>
                              <m:t>𝑟</m:t>
                            </m:r>
                          </m:e>
                          <m:sub>
                            <m:r>
                              <a:rPr lang="en-CA" b="0" i="1" smtClean="0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CA" b="0" dirty="0"/>
              </a:p>
              <a:p>
                <a:pPr lvl="1"/>
                <a:r>
                  <a:rPr lang="en-CA" dirty="0" err="1"/>
                  <a:t>Krylov</a:t>
                </a:r>
                <a:r>
                  <a:rPr lang="en-CA" dirty="0"/>
                  <a:t> subspace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09149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Conjugate Gradients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69</a:t>
            </a:fld>
            <a:endParaRPr lang="en-US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02" t="35077" r="29540" b="37090"/>
          <a:stretch/>
        </p:blipFill>
        <p:spPr bwMode="auto">
          <a:xfrm>
            <a:off x="2438400" y="1600200"/>
            <a:ext cx="5867400" cy="4240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D7D98E7-F1DB-4C03-B434-EC82AAF32F94}"/>
              </a:ext>
            </a:extLst>
          </p:cNvPr>
          <p:cNvSpPr/>
          <p:nvPr/>
        </p:nvSpPr>
        <p:spPr>
          <a:xfrm>
            <a:off x="5105400" y="2514600"/>
            <a:ext cx="3048000" cy="533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5632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B97E8-4CBE-4281-B260-19FB526E3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NAG: </a:t>
            </a:r>
            <a:r>
              <a:rPr lang="en-US" dirty="0" err="1"/>
              <a:t>Nesterov’s</a:t>
            </a:r>
            <a:r>
              <a:rPr lang="en-US" dirty="0"/>
              <a:t> accelerated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424410B-969A-4256-89B6-30B676B19B5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Polyak’s momentum algorithm/heavy ball method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𝛼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0,1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dirty="0"/>
                  <a:t>. But there exists a convex function where it fails</a:t>
                </a:r>
              </a:p>
              <a:p>
                <a:pPr marL="0" indent="0">
                  <a:buNone/>
                </a:pPr>
                <a:r>
                  <a:rPr lang="en-US" dirty="0"/>
                  <a:t>NAG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Momentum: evaluate gradient </a:t>
                </a:r>
                <a:r>
                  <a:rPr lang="en-US" dirty="0">
                    <a:solidFill>
                      <a:srgbClr val="00B0F0"/>
                    </a:solidFill>
                  </a:rPr>
                  <a:t>before</a:t>
                </a:r>
                <a:r>
                  <a:rPr lang="en-US" dirty="0"/>
                  <a:t> adding momentum</a:t>
                </a:r>
              </a:p>
              <a:p>
                <a:pPr marL="0" indent="0">
                  <a:buNone/>
                </a:pPr>
                <a:r>
                  <a:rPr lang="en-US" dirty="0"/>
                  <a:t>NAG: evaluate gradient </a:t>
                </a:r>
                <a:r>
                  <a:rPr lang="en-US" dirty="0">
                    <a:solidFill>
                      <a:srgbClr val="FF0000"/>
                    </a:solidFill>
                  </a:rPr>
                  <a:t>after</a:t>
                </a:r>
                <a:r>
                  <a:rPr lang="en-US" dirty="0"/>
                  <a:t> applying momentum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424410B-969A-4256-89B6-30B676B19B5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451018D8-8771-422B-82B0-5B132677E52F}"/>
              </a:ext>
            </a:extLst>
          </p:cNvPr>
          <p:cNvSpPr txBox="1"/>
          <p:nvPr/>
        </p:nvSpPr>
        <p:spPr>
          <a:xfrm>
            <a:off x="838200" y="6169709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Chapter 4</a:t>
            </a:r>
          </a:p>
          <a:p>
            <a:r>
              <a:rPr lang="en-US" sz="1200" dirty="0"/>
              <a:t>Optimization for Data Analysis, Stephen J. Wright, 2022</a:t>
            </a:r>
            <a:br>
              <a:rPr lang="en-US" sz="1200" dirty="0"/>
            </a:br>
            <a:r>
              <a:rPr lang="en-US" sz="1200" b="0" i="0" dirty="0">
                <a:effectLst/>
                <a:latin typeface="noto sans" panose="020B0502040504020204" pitchFamily="34" charset="0"/>
                <a:hlinkClick r:id="rId3"/>
              </a:rPr>
              <a:t>https://doi.org/10.1017/9781009004282</a:t>
            </a:r>
            <a:r>
              <a:rPr lang="en-US" sz="1200" b="0" i="0" dirty="0">
                <a:effectLst/>
                <a:latin typeface="noto sans" panose="020B0502040504020204" pitchFamily="34" charset="0"/>
              </a:rPr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3626509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88170F5-C30A-470A-81C6-6BFF44051C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Convergence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18C9A23B-7860-4C56-8C20-2471B60260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6E05B0-0C45-47C9-849C-6292C8535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2686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AFB3E-E78D-46CF-B268-7AEB07093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Convergence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4EDFEA-BBF9-43F0-BEDC-0AE30B05BD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A" dirty="0"/>
                  <a:t>Algorithm ends in less than </a:t>
                </a:r>
                <a:r>
                  <a:rPr lang="en-CA" dirty="0">
                    <a:solidFill>
                      <a:srgbClr val="FF0000"/>
                    </a:solidFill>
                  </a:rPr>
                  <a:t>d iterations </a:t>
                </a:r>
                <a:r>
                  <a:rPr lang="en-CA" dirty="0"/>
                  <a:t>(in exact arithmetic)</a:t>
                </a:r>
              </a:p>
              <a:p>
                <a:r>
                  <a:rPr lang="en-CA" dirty="0"/>
                  <a:t>If A has only </a:t>
                </a:r>
                <a:r>
                  <a:rPr lang="en-CA" dirty="0">
                    <a:solidFill>
                      <a:srgbClr val="FF0000"/>
                    </a:solidFill>
                  </a:rPr>
                  <a:t>r distinct eigenvalues </a:t>
                </a:r>
                <a:r>
                  <a:rPr lang="en-CA" dirty="0"/>
                  <a:t>then CG terminates in at most r iterations</a:t>
                </a:r>
              </a:p>
              <a:p>
                <a:r>
                  <a:rPr lang="en-CA" dirty="0"/>
                  <a:t>If A has eigenvalues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≤…≤</m:t>
                    </m:r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br>
                  <a:rPr lang="en-CA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</m:e>
                            </m:d>
                          </m:e>
                        </m:d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CA" b="0" i="1" smtClean="0">
                        <a:latin typeface="Cambria Math" panose="02040503050406030204" pitchFamily="18" charset="0"/>
                      </a:rPr>
                      <m:t>≤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</m:e>
                    </m:d>
                    <m:sSubSup>
                      <m:sSub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CA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</m:e>
                            </m:d>
                          </m:e>
                        </m:d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4EDFEA-BBF9-43F0-BEDC-0AE30B05BD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9D022-3F75-4432-A579-A89BA528B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0809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3F8B39-68A8-441C-A643-4997A66A40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Preconditioning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93401AD-BD9C-40CE-9180-F812035BBC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79CD84-E48E-4C5C-AF64-5D46953CD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4877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1F631-6A75-46EF-80B0-EA75340DB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Preconditioning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ABDDFD-69FD-4DB5-BCF6-74946CBB927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𝐶𝑥</m:t>
                    </m:r>
                  </m:oMath>
                </a14:m>
                <a:r>
                  <a:rPr lang="en-CA" dirty="0"/>
                  <a:t> then solving Ax=b is replaced by solving</a:t>
                </a:r>
                <a:br>
                  <a:rPr lang="en-CA" dirty="0"/>
                </a:br>
                <a14:m>
                  <m:oMath xmlns:m="http://schemas.openxmlformats.org/officeDocument/2006/math"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sSup>
                          <m:sSup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e>
                    </m:d>
                    <m:acc>
                      <m:accPr>
                        <m:chr m:val="̂"/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CA" b="0" dirty="0"/>
              </a:p>
              <a:p>
                <a:r>
                  <a:rPr lang="en-CA" dirty="0"/>
                  <a:t>Rate of convergence depends 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i="1">
                        <a:latin typeface="Cambria Math" panose="02040503050406030204" pitchFamily="18" charset="0"/>
                      </a:rPr>
                      <m:t>𝐴</m:t>
                    </m:r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CA" dirty="0"/>
              </a:p>
              <a:p>
                <a:r>
                  <a:rPr lang="en-CA" dirty="0"/>
                  <a:t>Choose C such that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i="1">
                        <a:latin typeface="Cambria Math" panose="02040503050406030204" pitchFamily="18" charset="0"/>
                      </a:rPr>
                      <m:t>𝐴</m:t>
                    </m:r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CA" dirty="0"/>
                  <a:t> eigenvalues are spread more favorably</a:t>
                </a:r>
              </a:p>
              <a:p>
                <a:r>
                  <a:rPr lang="en-CA" dirty="0"/>
                  <a:t>Pick C such that either</a:t>
                </a:r>
              </a:p>
              <a:p>
                <a:pPr lvl="1"/>
                <a:r>
                  <a:rPr lang="en-CA" dirty="0"/>
                  <a:t>Condition number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i="1">
                        <a:latin typeface="Cambria Math" panose="02040503050406030204" pitchFamily="18" charset="0"/>
                      </a:rPr>
                      <m:t>𝐴</m:t>
                    </m:r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CA" dirty="0"/>
                  <a:t> is much smaller</a:t>
                </a:r>
              </a:p>
              <a:p>
                <a:pPr lvl="1"/>
                <a:r>
                  <a:rPr lang="en-CA" dirty="0"/>
                  <a:t>Eigenvalues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CA" i="1">
                        <a:latin typeface="Cambria Math" panose="02040503050406030204" pitchFamily="18" charset="0"/>
                      </a:rPr>
                      <m:t>𝐴</m:t>
                    </m:r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CA" dirty="0"/>
                  <a:t> are clustered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ABDDFD-69FD-4DB5-BCF6-74946CBB927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78" t="-16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EAE31-62C7-4EF9-8715-56DE14020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7266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74</a:t>
            </a:fld>
            <a:endParaRPr lang="en-US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13" t="33088" r="8639" b="35347"/>
          <a:stretch/>
        </p:blipFill>
        <p:spPr bwMode="auto">
          <a:xfrm>
            <a:off x="2057401" y="533400"/>
            <a:ext cx="5660571" cy="3156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5" t="23551" r="11089" b="58381"/>
          <a:stretch/>
        </p:blipFill>
        <p:spPr bwMode="auto">
          <a:xfrm>
            <a:off x="2079171" y="3722915"/>
            <a:ext cx="5638800" cy="1807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3" t="67959" r="11088" b="22680"/>
          <a:stretch/>
        </p:blipFill>
        <p:spPr bwMode="auto">
          <a:xfrm>
            <a:off x="2079171" y="5693229"/>
            <a:ext cx="5660572" cy="93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579194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123C4-7176-46F6-9AA7-9FD18E0E7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Practical preconditioners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E136F8-5544-4BF5-B9EA-8212051DAEF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CA" dirty="0"/>
                  <a:t>No single best preconditioner</a:t>
                </a:r>
              </a:p>
              <a:p>
                <a:r>
                  <a:rPr lang="en-CA" dirty="0" err="1"/>
                  <a:t>Tradeoff</a:t>
                </a:r>
                <a:r>
                  <a:rPr lang="en-CA" dirty="0"/>
                  <a:t> between computing preconditioner vs. applying CG</a:t>
                </a:r>
              </a:p>
              <a:p>
                <a:r>
                  <a:rPr lang="en-CA" dirty="0"/>
                  <a:t>Good conditioners known for specific matrices</a:t>
                </a:r>
              </a:p>
              <a:p>
                <a:r>
                  <a:rPr lang="en-CA" dirty="0"/>
                  <a:t>General purpose conditioners proposed by effectiveness varies depending on A</a:t>
                </a:r>
              </a:p>
              <a:p>
                <a:pPr lvl="1"/>
                <a:r>
                  <a:rPr lang="en-CA" dirty="0"/>
                  <a:t>Symmetric successive overrelaxation (SSOR)</a:t>
                </a:r>
              </a:p>
              <a:p>
                <a:pPr lvl="1"/>
                <a:r>
                  <a:rPr lang="en-CA" dirty="0"/>
                  <a:t>Banded preconditioners</a:t>
                </a:r>
              </a:p>
              <a:p>
                <a:pPr lvl="1"/>
                <a:r>
                  <a:rPr lang="en-CA" dirty="0"/>
                  <a:t>Incomplete Cholesky (most effective in general)</a:t>
                </a:r>
              </a:p>
              <a:p>
                <a:pPr lvl="2"/>
                <a:r>
                  <a:rPr lang="en-CA" dirty="0"/>
                  <a:t>Apply Cholesky but instead of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𝐿</m:t>
                    </m:r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CA" dirty="0"/>
                  <a:t> find approximate factor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acc>
                  </m:oMath>
                </a14:m>
                <a:r>
                  <a:rPr lang="en-CA" dirty="0"/>
                  <a:t> that is sparser than L. Then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CA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acc>
                  </m:oMath>
                </a14:m>
                <a:r>
                  <a:rPr lang="en-CA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̃"/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acc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CA" dirty="0"/>
                  <a:t> and pick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̃"/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acc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CA" dirty="0"/>
              </a:p>
              <a:p>
                <a:pPr lvl="2"/>
                <a:r>
                  <a:rPr lang="en-CA" dirty="0"/>
                  <a:t>If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acc>
                  </m:oMath>
                </a14:m>
                <a:r>
                  <a:rPr lang="en-CA" dirty="0"/>
                  <a:t> is not sufficiently positive definite, increase values of diagonal elements. That makes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acc>
                  </m:oMath>
                </a14:m>
                <a:r>
                  <a:rPr lang="en-CA" dirty="0"/>
                  <a:t> more dense and increase computation costs.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E136F8-5544-4BF5-B9EA-8212051DAEF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44" t="-2830" r="-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338E0B-F1AA-4F9C-A14E-C95277338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1736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23916-BF66-4DED-B903-9686003D9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4C426-FC80-484E-8A7B-DC3ADDBBB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Adaptive gradient descent for ML: </a:t>
            </a:r>
            <a:r>
              <a:rPr lang="en-US" dirty="0" err="1"/>
              <a:t>AdamW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Hyperparameter tuning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Minimizing a quadratic function without constraints</a:t>
            </a:r>
          </a:p>
        </p:txBody>
      </p:sp>
    </p:spTree>
    <p:extLst>
      <p:ext uri="{BB962C8B-B14F-4D97-AF65-F5344CB8AC3E}">
        <p14:creationId xmlns:p14="http://schemas.microsoft.com/office/powerpoint/2010/main" val="409100627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1111-9304-4328-9DEB-B4FF76E89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1AA62-FBD6-4754-B1FB-2F86E149B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An overview of gradient descent optimization algorithms, Ruder, 2017 </a:t>
            </a:r>
            <a:r>
              <a:rPr lang="en-US" dirty="0">
                <a:hlinkClick r:id="rId2"/>
              </a:rPr>
              <a:t>https://arxiv.org/pdf/1609.04747.pdf</a:t>
            </a:r>
            <a:r>
              <a:rPr lang="en-US" dirty="0"/>
              <a:t> </a:t>
            </a:r>
          </a:p>
          <a:p>
            <a:r>
              <a:rPr lang="en-US" dirty="0"/>
              <a:t>An Introduction to the Conjugate Gradient Method Without the Agonizing Pain</a:t>
            </a:r>
            <a:br>
              <a:rPr lang="en-US" dirty="0"/>
            </a:br>
            <a:r>
              <a:rPr lang="en-US" dirty="0"/>
              <a:t>J. R. Shewchuk, 1994</a:t>
            </a:r>
            <a:br>
              <a:rPr lang="en-US" dirty="0"/>
            </a:br>
            <a:r>
              <a:rPr lang="en-US" dirty="0">
                <a:hlinkClick r:id="rId3"/>
              </a:rPr>
              <a:t>http://www.cs.cmu.edu/~quake-papers/painless-conjugate-gradient.pdf</a:t>
            </a:r>
            <a:r>
              <a:rPr lang="en-US" dirty="0"/>
              <a:t> </a:t>
            </a:r>
          </a:p>
          <a:p>
            <a:r>
              <a:rPr lang="en-US" dirty="0"/>
              <a:t>Trust-Region methods, Conn, Gould, </a:t>
            </a:r>
            <a:r>
              <a:rPr lang="en-US" dirty="0" err="1"/>
              <a:t>Toint</a:t>
            </a:r>
            <a:r>
              <a:rPr lang="en-US" dirty="0"/>
              <a:t>, 2000; Chapter 5</a:t>
            </a:r>
            <a:endParaRPr lang="en-CA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011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4DFE8-1E2A-455F-AAE3-83D21F7C7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Adam optimizer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A0A91-9808-4CCA-B089-18001D05C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Named derived from adaptive moment estimation but written Adam</a:t>
            </a:r>
          </a:p>
          <a:p>
            <a:r>
              <a:rPr lang="en-US" dirty="0"/>
              <a:t>Uses first and second moment estimates of gradient to adapt learning rate</a:t>
            </a:r>
          </a:p>
          <a:p>
            <a:r>
              <a:rPr lang="en-US" dirty="0"/>
              <a:t>Improvement over previous adaptive optimization techniques: </a:t>
            </a:r>
            <a:r>
              <a:rPr lang="en-US" dirty="0" err="1"/>
              <a:t>AdaGrad</a:t>
            </a:r>
            <a:r>
              <a:rPr lang="en-US" dirty="0"/>
              <a:t>, RMSP</a:t>
            </a:r>
          </a:p>
          <a:p>
            <a:pPr lvl="1"/>
            <a:r>
              <a:rPr lang="en-US" dirty="0"/>
              <a:t>Better at generalizing performance</a:t>
            </a:r>
          </a:p>
          <a:p>
            <a:pPr lvl="1"/>
            <a:r>
              <a:rPr lang="en-US" dirty="0"/>
              <a:t>Intuitive interpretation of hyperparameters require less tuning</a:t>
            </a:r>
          </a:p>
          <a:p>
            <a:r>
              <a:rPr lang="en-US" dirty="0"/>
              <a:t>Sometimes Adam does not converge while SGD does</a:t>
            </a:r>
          </a:p>
          <a:p>
            <a:r>
              <a:rPr lang="en-US" dirty="0"/>
              <a:t>Adam is combination of momentum and RMSP</a:t>
            </a:r>
          </a:p>
        </p:txBody>
      </p:sp>
    </p:spTree>
    <p:extLst>
      <p:ext uri="{BB962C8B-B14F-4D97-AF65-F5344CB8AC3E}">
        <p14:creationId xmlns:p14="http://schemas.microsoft.com/office/powerpoint/2010/main" val="1009712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F4D5B-39C3-49E8-8523-0E38EC35C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SGD: Stochastic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CAB4FB8-2B08-43D3-9B31-05547648E85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func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r>
                  <a:rPr lang="en-US" dirty="0"/>
                  <a:t>Gradient descent: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𝜂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∇</m:t>
                    </m:r>
                    <m:r>
                      <a:rPr lang="en-US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∇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pPr marL="0" indent="0" algn="ctr">
                  <a:buNone/>
                </a:pPr>
                <a:r>
                  <a:rPr lang="en-US" dirty="0"/>
                  <a:t>SGD: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𝜂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∇</m:t>
                    </m:r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Batch gradient descent = gradient descent</a:t>
                </a:r>
              </a:p>
              <a:p>
                <a:pPr marL="0" indent="0">
                  <a:buNone/>
                </a:pPr>
                <a:r>
                  <a:rPr lang="en-US" dirty="0"/>
                  <a:t>SGD = use only 1 component</a:t>
                </a:r>
              </a:p>
              <a:p>
                <a:pPr marL="0" indent="0">
                  <a:buNone/>
                </a:pPr>
                <a:r>
                  <a:rPr lang="en-US" dirty="0"/>
                  <a:t>Mini-batch SGD: use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components: compute in parallel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∇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=1,…,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CAB4FB8-2B08-43D3-9B31-05547648E85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36143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12268</TotalTime>
  <Words>3949</Words>
  <Application>Microsoft Office PowerPoint</Application>
  <PresentationFormat>Widescreen</PresentationFormat>
  <Paragraphs>509</Paragraphs>
  <Slides>77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77</vt:i4>
      </vt:variant>
    </vt:vector>
  </HeadingPairs>
  <TitlesOfParts>
    <vt:vector size="84" baseType="lpstr">
      <vt:lpstr>Arial</vt:lpstr>
      <vt:lpstr>Calibri</vt:lpstr>
      <vt:lpstr>Calibri Light</vt:lpstr>
      <vt:lpstr>Cambria Math</vt:lpstr>
      <vt:lpstr>noto sans</vt:lpstr>
      <vt:lpstr>Office Theme</vt:lpstr>
      <vt:lpstr>1_Office Theme</vt:lpstr>
      <vt:lpstr>DATA 585 Optimization</vt:lpstr>
      <vt:lpstr>Summary</vt:lpstr>
      <vt:lpstr>Menu</vt:lpstr>
      <vt:lpstr>Assignment 1</vt:lpstr>
      <vt:lpstr>Gradient descent for ML</vt:lpstr>
      <vt:lpstr>"Momentum or heavy ball method" </vt:lpstr>
      <vt:lpstr>NAG: Nesterov’s accelerated gradient descent</vt:lpstr>
      <vt:lpstr>Adam optimizer</vt:lpstr>
      <vt:lpstr>SGD: Stochastic Gradient Descent</vt:lpstr>
      <vt:lpstr>AdaGrad: adaptive gradient algorithm</vt:lpstr>
      <vt:lpstr>Adagrad: other implementation</vt:lpstr>
      <vt:lpstr>RMSProp: root mean square propagation</vt:lpstr>
      <vt:lpstr>Adam: adaptive moment estimation</vt:lpstr>
      <vt:lpstr>PowerPoint Presentation</vt:lpstr>
      <vt:lpstr>Nadam: Nesterov-accelerated Adam</vt:lpstr>
      <vt:lpstr>Adam</vt:lpstr>
      <vt:lpstr>AdamW</vt:lpstr>
      <vt:lpstr>Recent work</vt:lpstr>
      <vt:lpstr>Lion: evoLved sIgn mOmeNtum</vt:lpstr>
      <vt:lpstr>What to pick?</vt:lpstr>
      <vt:lpstr>Hyperparameter tuning</vt:lpstr>
      <vt:lpstr>PowerPoint Presentation</vt:lpstr>
      <vt:lpstr>Hyperparameter tuning</vt:lpstr>
      <vt:lpstr>Bayesian optimization</vt:lpstr>
      <vt:lpstr>Nelder-Mead</vt:lpstr>
      <vt:lpstr>BOBYQA: Bound Optimization BY Quadratic Approximation</vt:lpstr>
      <vt:lpstr>Genetic algorithms</vt:lpstr>
      <vt:lpstr>Simulated annealing</vt:lpstr>
      <vt:lpstr>Ant colony</vt:lpstr>
      <vt:lpstr>Particle swarm</vt:lpstr>
      <vt:lpstr>MADS: mesh adaptive direct search</vt:lpstr>
      <vt:lpstr>Warning</vt:lpstr>
      <vt:lpstr>Hyperparameter tuning</vt:lpstr>
      <vt:lpstr>Practically</vt:lpstr>
      <vt:lpstr>Quadratic programming</vt:lpstr>
      <vt:lpstr>PowerPoint Presentation</vt:lpstr>
      <vt:lpstr>Quadratic programming</vt:lpstr>
      <vt:lpstr>Unconstrained quadratic programming</vt:lpstr>
      <vt:lpstr>PowerPoint Presentation</vt:lpstr>
      <vt:lpstr>PowerPoint Presentation</vt:lpstr>
      <vt:lpstr>PowerPoint Presentation</vt:lpstr>
      <vt:lpstr>Direct vs. Iterative methods</vt:lpstr>
      <vt:lpstr>Conjugate gradient</vt:lpstr>
      <vt:lpstr>Quadratic form</vt:lpstr>
      <vt:lpstr>Quadratic form</vt:lpstr>
      <vt:lpstr>A is symmetric positive definite</vt:lpstr>
      <vt:lpstr>Minimize f(x)=1/2 x^T Ax-b^T x</vt:lpstr>
      <vt:lpstr>Conjugate gradient: the plan</vt:lpstr>
      <vt:lpstr>Steepest Descent: direction</vt:lpstr>
      <vt:lpstr>Steepest Descent: proof</vt:lpstr>
      <vt:lpstr>Steepest Descent: stepsize</vt:lpstr>
      <vt:lpstr>Steepest Descent: stepsize</vt:lpstr>
      <vt:lpstr>PowerPoint Presentation</vt:lpstr>
      <vt:lpstr>PowerPoint Presentation</vt:lpstr>
      <vt:lpstr>PowerPoint Presentation</vt:lpstr>
      <vt:lpstr>Steepest Descent</vt:lpstr>
      <vt:lpstr>Steepest Descent</vt:lpstr>
      <vt:lpstr>PowerPoint Presentation</vt:lpstr>
      <vt:lpstr>PowerPoint Presentation</vt:lpstr>
      <vt:lpstr>Method of conjugate directions</vt:lpstr>
      <vt:lpstr>Method of conjugate directions</vt:lpstr>
      <vt:lpstr>Method of conjugate directions</vt:lpstr>
      <vt:lpstr>Method of conjugate directions</vt:lpstr>
      <vt:lpstr>Gram-Schmidt Orthogonalization process</vt:lpstr>
      <vt:lpstr>PowerPoint Presentation</vt:lpstr>
      <vt:lpstr>Conjugate Gradients</vt:lpstr>
      <vt:lpstr>PowerPoint Presentation</vt:lpstr>
      <vt:lpstr>Conjugate Gradients</vt:lpstr>
      <vt:lpstr>Conjugate Gradients</vt:lpstr>
      <vt:lpstr>Convergence</vt:lpstr>
      <vt:lpstr>Convergence</vt:lpstr>
      <vt:lpstr>Preconditioning</vt:lpstr>
      <vt:lpstr>Preconditioning</vt:lpstr>
      <vt:lpstr>PowerPoint Presentation</vt:lpstr>
      <vt:lpstr>Practical preconditioners</vt:lpstr>
      <vt:lpstr>Summary</vt:lpstr>
      <vt:lpstr>Selected 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585 Optimization</dc:title>
  <dc:creator>Lucet, Yves</dc:creator>
  <cp:lastModifiedBy>Lucet, Yves</cp:lastModifiedBy>
  <cp:revision>152</cp:revision>
  <dcterms:created xsi:type="dcterms:W3CDTF">2024-03-14T23:43:09Z</dcterms:created>
  <dcterms:modified xsi:type="dcterms:W3CDTF">2024-04-15T19:34:50Z</dcterms:modified>
</cp:coreProperties>
</file>

<file path=docProps/thumbnail.jpeg>
</file>